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71" r:id="rId8"/>
    <p:sldId id="272" r:id="rId9"/>
    <p:sldId id="273" r:id="rId10"/>
    <p:sldId id="274" r:id="rId11"/>
    <p:sldId id="262" r:id="rId12"/>
    <p:sldId id="263" r:id="rId13"/>
    <p:sldId id="264" r:id="rId14"/>
    <p:sldId id="265" r:id="rId15"/>
    <p:sldId id="267" r:id="rId16"/>
    <p:sldId id="266" r:id="rId17"/>
    <p:sldId id="268" r:id="rId18"/>
    <p:sldId id="269" r:id="rId19"/>
    <p:sldId id="270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/>
    <p:restoredTop sz="94648"/>
  </p:normalViewPr>
  <p:slideViewPr>
    <p:cSldViewPr snapToGrid="0">
      <p:cViewPr varScale="1">
        <p:scale>
          <a:sx n="117" d="100"/>
          <a:sy n="117" d="100"/>
        </p:scale>
        <p:origin x="2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4DF779-52E4-473C-9E8E-0AE243AF2537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BFECB26-D285-4808-8C98-9C363212BC27}">
      <dgm:prSet/>
      <dgm:spPr/>
      <dgm:t>
        <a:bodyPr/>
        <a:lstStyle/>
        <a:p>
          <a:r>
            <a:rPr lang="en-US" b="1" dirty="0"/>
            <a:t>Currently 4.74 billion people use social media = 63.5% of the population</a:t>
          </a:r>
          <a:endParaRPr lang="en-US" dirty="0"/>
        </a:p>
      </dgm:t>
    </dgm:pt>
    <dgm:pt modelId="{FE04FC3F-4EFE-4E3B-A8F8-0E6796DC85C2}" type="parTrans" cxnId="{7F1A3BF9-DBAF-4514-B631-43DD9BD8D185}">
      <dgm:prSet/>
      <dgm:spPr/>
      <dgm:t>
        <a:bodyPr/>
        <a:lstStyle/>
        <a:p>
          <a:endParaRPr lang="en-US"/>
        </a:p>
      </dgm:t>
    </dgm:pt>
    <dgm:pt modelId="{0640ADA2-A0C5-4A22-9965-ED6582BAD61A}" type="sibTrans" cxnId="{7F1A3BF9-DBAF-4514-B631-43DD9BD8D185}">
      <dgm:prSet/>
      <dgm:spPr/>
      <dgm:t>
        <a:bodyPr/>
        <a:lstStyle/>
        <a:p>
          <a:endParaRPr lang="en-US"/>
        </a:p>
      </dgm:t>
    </dgm:pt>
    <dgm:pt modelId="{074F2785-7691-43AD-A4E6-9B9A9854C381}">
      <dgm:prSet/>
      <dgm:spPr/>
      <dgm:t>
        <a:bodyPr/>
        <a:lstStyle/>
        <a:p>
          <a:r>
            <a:rPr lang="en-US" b="1" dirty="0"/>
            <a:t>Consumers spend 2.5 hours daily on social media platforms </a:t>
          </a:r>
          <a:endParaRPr lang="en-US" dirty="0"/>
        </a:p>
      </dgm:t>
    </dgm:pt>
    <dgm:pt modelId="{2272CB3E-AF23-497F-A29C-5876578289A1}" type="parTrans" cxnId="{84D1A360-1B05-4FFE-9302-4E0FDC7C316E}">
      <dgm:prSet/>
      <dgm:spPr/>
      <dgm:t>
        <a:bodyPr/>
        <a:lstStyle/>
        <a:p>
          <a:endParaRPr lang="en-US"/>
        </a:p>
      </dgm:t>
    </dgm:pt>
    <dgm:pt modelId="{D5E78790-9EB8-4848-BD59-7C0FAA22A154}" type="sibTrans" cxnId="{84D1A360-1B05-4FFE-9302-4E0FDC7C316E}">
      <dgm:prSet/>
      <dgm:spPr/>
      <dgm:t>
        <a:bodyPr/>
        <a:lstStyle/>
        <a:p>
          <a:endParaRPr lang="en-US"/>
        </a:p>
      </dgm:t>
    </dgm:pt>
    <dgm:pt modelId="{AD1DE10D-C185-4C60-98AB-893C417659F0}">
      <dgm:prSet/>
      <dgm:spPr/>
      <dgm:t>
        <a:bodyPr/>
        <a:lstStyle/>
        <a:p>
          <a:r>
            <a:rPr lang="en-US" b="1" dirty="0"/>
            <a:t>84% of 18-29 year old's use social media daily, 81% of ages 30-49, 73% of ages 50-64, and 45% of ages 65 &amp; above use social media daily</a:t>
          </a:r>
          <a:endParaRPr lang="en-US" dirty="0"/>
        </a:p>
      </dgm:t>
    </dgm:pt>
    <dgm:pt modelId="{0BC4E527-1D93-4867-B43A-7A0D216C4042}" type="parTrans" cxnId="{13490EBF-BB2E-4AAF-9FD3-0CFF7200FDD3}">
      <dgm:prSet/>
      <dgm:spPr/>
      <dgm:t>
        <a:bodyPr/>
        <a:lstStyle/>
        <a:p>
          <a:endParaRPr lang="en-US"/>
        </a:p>
      </dgm:t>
    </dgm:pt>
    <dgm:pt modelId="{EBAE55AD-7AD1-4FB3-875C-CA525E3543E9}" type="sibTrans" cxnId="{13490EBF-BB2E-4AAF-9FD3-0CFF7200FDD3}">
      <dgm:prSet/>
      <dgm:spPr/>
      <dgm:t>
        <a:bodyPr/>
        <a:lstStyle/>
        <a:p>
          <a:endParaRPr lang="en-US"/>
        </a:p>
      </dgm:t>
    </dgm:pt>
    <dgm:pt modelId="{98C136A3-0239-40A6-9E27-C03237D29243}">
      <dgm:prSet/>
      <dgm:spPr/>
      <dgm:t>
        <a:bodyPr/>
        <a:lstStyle/>
        <a:p>
          <a:r>
            <a:rPr lang="en-US" b="1" dirty="0"/>
            <a:t>Marketing equates to being effective by 73% </a:t>
          </a:r>
          <a:endParaRPr lang="en-US" dirty="0"/>
        </a:p>
      </dgm:t>
    </dgm:pt>
    <dgm:pt modelId="{6C061192-3139-4F83-A6DF-884CBB3C45DC}" type="parTrans" cxnId="{464AF74C-723C-4211-A24B-28B11CE6EEE8}">
      <dgm:prSet/>
      <dgm:spPr/>
      <dgm:t>
        <a:bodyPr/>
        <a:lstStyle/>
        <a:p>
          <a:endParaRPr lang="en-US"/>
        </a:p>
      </dgm:t>
    </dgm:pt>
    <dgm:pt modelId="{7619310D-8896-4164-90E0-CBD99B5E104A}" type="sibTrans" cxnId="{464AF74C-723C-4211-A24B-28B11CE6EEE8}">
      <dgm:prSet/>
      <dgm:spPr/>
      <dgm:t>
        <a:bodyPr/>
        <a:lstStyle/>
        <a:p>
          <a:endParaRPr lang="en-US"/>
        </a:p>
      </dgm:t>
    </dgm:pt>
    <dgm:pt modelId="{703BBDBB-74B0-4ED8-B683-CE7A1F60D1DA}">
      <dgm:prSet/>
      <dgm:spPr/>
      <dgm:t>
        <a:bodyPr/>
        <a:lstStyle/>
        <a:p>
          <a:r>
            <a:rPr lang="en-US" b="1" dirty="0"/>
            <a:t>Customers use social media to research brands 65% of the time</a:t>
          </a:r>
          <a:endParaRPr lang="en-US" dirty="0"/>
        </a:p>
      </dgm:t>
    </dgm:pt>
    <dgm:pt modelId="{CF90FB78-6D3C-442B-9058-3ADE98861E38}" type="parTrans" cxnId="{6E3DC386-013D-4036-AD45-3A914DDC4A88}">
      <dgm:prSet/>
      <dgm:spPr/>
      <dgm:t>
        <a:bodyPr/>
        <a:lstStyle/>
        <a:p>
          <a:endParaRPr lang="en-US"/>
        </a:p>
      </dgm:t>
    </dgm:pt>
    <dgm:pt modelId="{BC9D056B-812A-452C-B80B-7B39C29F9EF7}" type="sibTrans" cxnId="{6E3DC386-013D-4036-AD45-3A914DDC4A88}">
      <dgm:prSet/>
      <dgm:spPr/>
      <dgm:t>
        <a:bodyPr/>
        <a:lstStyle/>
        <a:p>
          <a:endParaRPr lang="en-US"/>
        </a:p>
      </dgm:t>
    </dgm:pt>
    <dgm:pt modelId="{F5013182-2852-40ED-8F91-DF17D95A6806}">
      <dgm:prSet/>
      <dgm:spPr/>
      <dgm:t>
        <a:bodyPr/>
        <a:lstStyle/>
        <a:p>
          <a:r>
            <a:rPr lang="en-US" b="1" dirty="0"/>
            <a:t>71% of positive customer experience and are likely to recommend to family and friends </a:t>
          </a:r>
          <a:endParaRPr lang="en-US" dirty="0"/>
        </a:p>
      </dgm:t>
    </dgm:pt>
    <dgm:pt modelId="{13BA6AD8-B889-4CA0-946A-74802690CCDB}" type="parTrans" cxnId="{67EA7114-FE9B-49BE-851F-AE68384FF8C2}">
      <dgm:prSet/>
      <dgm:spPr/>
      <dgm:t>
        <a:bodyPr/>
        <a:lstStyle/>
        <a:p>
          <a:endParaRPr lang="en-US"/>
        </a:p>
      </dgm:t>
    </dgm:pt>
    <dgm:pt modelId="{0AFA9500-AB0A-435D-930B-DDCA0B9B40C2}" type="sibTrans" cxnId="{67EA7114-FE9B-49BE-851F-AE68384FF8C2}">
      <dgm:prSet/>
      <dgm:spPr/>
      <dgm:t>
        <a:bodyPr/>
        <a:lstStyle/>
        <a:p>
          <a:endParaRPr lang="en-US"/>
        </a:p>
      </dgm:t>
    </dgm:pt>
    <dgm:pt modelId="{2C368BCB-C341-524A-9915-B5A5E33C50CB}" type="pres">
      <dgm:prSet presAssocID="{F54DF779-52E4-473C-9E8E-0AE243AF2537}" presName="diagram" presStyleCnt="0">
        <dgm:presLayoutVars>
          <dgm:dir/>
          <dgm:resizeHandles val="exact"/>
        </dgm:presLayoutVars>
      </dgm:prSet>
      <dgm:spPr/>
    </dgm:pt>
    <dgm:pt modelId="{188E0E7A-DD12-8E4E-850E-7729C21587E3}" type="pres">
      <dgm:prSet presAssocID="{5BFECB26-D285-4808-8C98-9C363212BC27}" presName="node" presStyleLbl="node1" presStyleIdx="0" presStyleCnt="6">
        <dgm:presLayoutVars>
          <dgm:bulletEnabled val="1"/>
        </dgm:presLayoutVars>
      </dgm:prSet>
      <dgm:spPr/>
    </dgm:pt>
    <dgm:pt modelId="{782093C3-FCEA-F448-8A88-CFB338FDA11D}" type="pres">
      <dgm:prSet presAssocID="{0640ADA2-A0C5-4A22-9965-ED6582BAD61A}" presName="sibTrans" presStyleCnt="0"/>
      <dgm:spPr/>
    </dgm:pt>
    <dgm:pt modelId="{B94490F9-E029-E24D-9962-25C59E384C4C}" type="pres">
      <dgm:prSet presAssocID="{074F2785-7691-43AD-A4E6-9B9A9854C381}" presName="node" presStyleLbl="node1" presStyleIdx="1" presStyleCnt="6">
        <dgm:presLayoutVars>
          <dgm:bulletEnabled val="1"/>
        </dgm:presLayoutVars>
      </dgm:prSet>
      <dgm:spPr/>
    </dgm:pt>
    <dgm:pt modelId="{6F49CC51-FFE9-DA4F-94F0-75D47DD1DB17}" type="pres">
      <dgm:prSet presAssocID="{D5E78790-9EB8-4848-BD59-7C0FAA22A154}" presName="sibTrans" presStyleCnt="0"/>
      <dgm:spPr/>
    </dgm:pt>
    <dgm:pt modelId="{B4444972-462B-8B42-AEAD-E0BC4DBA6862}" type="pres">
      <dgm:prSet presAssocID="{AD1DE10D-C185-4C60-98AB-893C417659F0}" presName="node" presStyleLbl="node1" presStyleIdx="2" presStyleCnt="6">
        <dgm:presLayoutVars>
          <dgm:bulletEnabled val="1"/>
        </dgm:presLayoutVars>
      </dgm:prSet>
      <dgm:spPr/>
    </dgm:pt>
    <dgm:pt modelId="{37EEFAF5-50FE-964B-A437-1A5271041B66}" type="pres">
      <dgm:prSet presAssocID="{EBAE55AD-7AD1-4FB3-875C-CA525E3543E9}" presName="sibTrans" presStyleCnt="0"/>
      <dgm:spPr/>
    </dgm:pt>
    <dgm:pt modelId="{14F65EF6-87C3-D249-A248-2FA27F7F551C}" type="pres">
      <dgm:prSet presAssocID="{98C136A3-0239-40A6-9E27-C03237D29243}" presName="node" presStyleLbl="node1" presStyleIdx="3" presStyleCnt="6">
        <dgm:presLayoutVars>
          <dgm:bulletEnabled val="1"/>
        </dgm:presLayoutVars>
      </dgm:prSet>
      <dgm:spPr/>
    </dgm:pt>
    <dgm:pt modelId="{89667711-D3F9-2444-BC5D-094B57362421}" type="pres">
      <dgm:prSet presAssocID="{7619310D-8896-4164-90E0-CBD99B5E104A}" presName="sibTrans" presStyleCnt="0"/>
      <dgm:spPr/>
    </dgm:pt>
    <dgm:pt modelId="{726F7C47-9CA9-8742-B8EE-5E0BA5DA19A7}" type="pres">
      <dgm:prSet presAssocID="{703BBDBB-74B0-4ED8-B683-CE7A1F60D1DA}" presName="node" presStyleLbl="node1" presStyleIdx="4" presStyleCnt="6">
        <dgm:presLayoutVars>
          <dgm:bulletEnabled val="1"/>
        </dgm:presLayoutVars>
      </dgm:prSet>
      <dgm:spPr/>
    </dgm:pt>
    <dgm:pt modelId="{D7947B10-B047-6941-A713-F009608D22D2}" type="pres">
      <dgm:prSet presAssocID="{BC9D056B-812A-452C-B80B-7B39C29F9EF7}" presName="sibTrans" presStyleCnt="0"/>
      <dgm:spPr/>
    </dgm:pt>
    <dgm:pt modelId="{E19DA632-7999-3846-B077-EB2C35AB3290}" type="pres">
      <dgm:prSet presAssocID="{F5013182-2852-40ED-8F91-DF17D95A6806}" presName="node" presStyleLbl="node1" presStyleIdx="5" presStyleCnt="6">
        <dgm:presLayoutVars>
          <dgm:bulletEnabled val="1"/>
        </dgm:presLayoutVars>
      </dgm:prSet>
      <dgm:spPr/>
    </dgm:pt>
  </dgm:ptLst>
  <dgm:cxnLst>
    <dgm:cxn modelId="{A17F2C06-EBE1-C74D-B6D8-6C0D49B7C6DF}" type="presOf" srcId="{F5013182-2852-40ED-8F91-DF17D95A6806}" destId="{E19DA632-7999-3846-B077-EB2C35AB3290}" srcOrd="0" destOrd="0" presId="urn:microsoft.com/office/officeart/2005/8/layout/default"/>
    <dgm:cxn modelId="{67EA7114-FE9B-49BE-851F-AE68384FF8C2}" srcId="{F54DF779-52E4-473C-9E8E-0AE243AF2537}" destId="{F5013182-2852-40ED-8F91-DF17D95A6806}" srcOrd="5" destOrd="0" parTransId="{13BA6AD8-B889-4CA0-946A-74802690CCDB}" sibTransId="{0AFA9500-AB0A-435D-930B-DDCA0B9B40C2}"/>
    <dgm:cxn modelId="{B7661F15-3A56-2240-8104-5456434DE2D2}" type="presOf" srcId="{5BFECB26-D285-4808-8C98-9C363212BC27}" destId="{188E0E7A-DD12-8E4E-850E-7729C21587E3}" srcOrd="0" destOrd="0" presId="urn:microsoft.com/office/officeart/2005/8/layout/default"/>
    <dgm:cxn modelId="{52056F26-1AA0-EE4D-ACE5-4A357FC82C16}" type="presOf" srcId="{F54DF779-52E4-473C-9E8E-0AE243AF2537}" destId="{2C368BCB-C341-524A-9915-B5A5E33C50CB}" srcOrd="0" destOrd="0" presId="urn:microsoft.com/office/officeart/2005/8/layout/default"/>
    <dgm:cxn modelId="{F8C33934-9B78-1D4E-9F36-BC3C3C0260BF}" type="presOf" srcId="{703BBDBB-74B0-4ED8-B683-CE7A1F60D1DA}" destId="{726F7C47-9CA9-8742-B8EE-5E0BA5DA19A7}" srcOrd="0" destOrd="0" presId="urn:microsoft.com/office/officeart/2005/8/layout/default"/>
    <dgm:cxn modelId="{464AF74C-723C-4211-A24B-28B11CE6EEE8}" srcId="{F54DF779-52E4-473C-9E8E-0AE243AF2537}" destId="{98C136A3-0239-40A6-9E27-C03237D29243}" srcOrd="3" destOrd="0" parTransId="{6C061192-3139-4F83-A6DF-884CBB3C45DC}" sibTransId="{7619310D-8896-4164-90E0-CBD99B5E104A}"/>
    <dgm:cxn modelId="{84D1A360-1B05-4FFE-9302-4E0FDC7C316E}" srcId="{F54DF779-52E4-473C-9E8E-0AE243AF2537}" destId="{074F2785-7691-43AD-A4E6-9B9A9854C381}" srcOrd="1" destOrd="0" parTransId="{2272CB3E-AF23-497F-A29C-5876578289A1}" sibTransId="{D5E78790-9EB8-4848-BD59-7C0FAA22A154}"/>
    <dgm:cxn modelId="{6E3DC386-013D-4036-AD45-3A914DDC4A88}" srcId="{F54DF779-52E4-473C-9E8E-0AE243AF2537}" destId="{703BBDBB-74B0-4ED8-B683-CE7A1F60D1DA}" srcOrd="4" destOrd="0" parTransId="{CF90FB78-6D3C-442B-9058-3ADE98861E38}" sibTransId="{BC9D056B-812A-452C-B80B-7B39C29F9EF7}"/>
    <dgm:cxn modelId="{D1A31F93-6D44-0441-8142-9E3DED92FBDF}" type="presOf" srcId="{074F2785-7691-43AD-A4E6-9B9A9854C381}" destId="{B94490F9-E029-E24D-9962-25C59E384C4C}" srcOrd="0" destOrd="0" presId="urn:microsoft.com/office/officeart/2005/8/layout/default"/>
    <dgm:cxn modelId="{DAF5F4B5-02DE-0643-8073-BB60AD2C28DB}" type="presOf" srcId="{AD1DE10D-C185-4C60-98AB-893C417659F0}" destId="{B4444972-462B-8B42-AEAD-E0BC4DBA6862}" srcOrd="0" destOrd="0" presId="urn:microsoft.com/office/officeart/2005/8/layout/default"/>
    <dgm:cxn modelId="{13490EBF-BB2E-4AAF-9FD3-0CFF7200FDD3}" srcId="{F54DF779-52E4-473C-9E8E-0AE243AF2537}" destId="{AD1DE10D-C185-4C60-98AB-893C417659F0}" srcOrd="2" destOrd="0" parTransId="{0BC4E527-1D93-4867-B43A-7A0D216C4042}" sibTransId="{EBAE55AD-7AD1-4FB3-875C-CA525E3543E9}"/>
    <dgm:cxn modelId="{333235CD-EFE0-3F46-8BDF-592678791E2E}" type="presOf" srcId="{98C136A3-0239-40A6-9E27-C03237D29243}" destId="{14F65EF6-87C3-D249-A248-2FA27F7F551C}" srcOrd="0" destOrd="0" presId="urn:microsoft.com/office/officeart/2005/8/layout/default"/>
    <dgm:cxn modelId="{7F1A3BF9-DBAF-4514-B631-43DD9BD8D185}" srcId="{F54DF779-52E4-473C-9E8E-0AE243AF2537}" destId="{5BFECB26-D285-4808-8C98-9C363212BC27}" srcOrd="0" destOrd="0" parTransId="{FE04FC3F-4EFE-4E3B-A8F8-0E6796DC85C2}" sibTransId="{0640ADA2-A0C5-4A22-9965-ED6582BAD61A}"/>
    <dgm:cxn modelId="{4208FDBD-38D8-2D45-89EA-7B62B27774D8}" type="presParOf" srcId="{2C368BCB-C341-524A-9915-B5A5E33C50CB}" destId="{188E0E7A-DD12-8E4E-850E-7729C21587E3}" srcOrd="0" destOrd="0" presId="urn:microsoft.com/office/officeart/2005/8/layout/default"/>
    <dgm:cxn modelId="{27BFCC81-0FFE-2E43-8D19-0534B47C01F2}" type="presParOf" srcId="{2C368BCB-C341-524A-9915-B5A5E33C50CB}" destId="{782093C3-FCEA-F448-8A88-CFB338FDA11D}" srcOrd="1" destOrd="0" presId="urn:microsoft.com/office/officeart/2005/8/layout/default"/>
    <dgm:cxn modelId="{E193AC2E-E88E-C94B-B6CF-8FE7B3A7CC92}" type="presParOf" srcId="{2C368BCB-C341-524A-9915-B5A5E33C50CB}" destId="{B94490F9-E029-E24D-9962-25C59E384C4C}" srcOrd="2" destOrd="0" presId="urn:microsoft.com/office/officeart/2005/8/layout/default"/>
    <dgm:cxn modelId="{A8B14DFC-CB23-D04D-B23B-704959668FF5}" type="presParOf" srcId="{2C368BCB-C341-524A-9915-B5A5E33C50CB}" destId="{6F49CC51-FFE9-DA4F-94F0-75D47DD1DB17}" srcOrd="3" destOrd="0" presId="urn:microsoft.com/office/officeart/2005/8/layout/default"/>
    <dgm:cxn modelId="{21031E68-C07D-9B4F-9047-5896D515197B}" type="presParOf" srcId="{2C368BCB-C341-524A-9915-B5A5E33C50CB}" destId="{B4444972-462B-8B42-AEAD-E0BC4DBA6862}" srcOrd="4" destOrd="0" presId="urn:microsoft.com/office/officeart/2005/8/layout/default"/>
    <dgm:cxn modelId="{93530AE2-AF3D-6B42-81A9-5B7F6C9602A5}" type="presParOf" srcId="{2C368BCB-C341-524A-9915-B5A5E33C50CB}" destId="{37EEFAF5-50FE-964B-A437-1A5271041B66}" srcOrd="5" destOrd="0" presId="urn:microsoft.com/office/officeart/2005/8/layout/default"/>
    <dgm:cxn modelId="{3B6B8E81-ACEA-E044-B92C-291F2B46C3CD}" type="presParOf" srcId="{2C368BCB-C341-524A-9915-B5A5E33C50CB}" destId="{14F65EF6-87C3-D249-A248-2FA27F7F551C}" srcOrd="6" destOrd="0" presId="urn:microsoft.com/office/officeart/2005/8/layout/default"/>
    <dgm:cxn modelId="{90852303-53B4-8744-8FB0-79A1C8CE8102}" type="presParOf" srcId="{2C368BCB-C341-524A-9915-B5A5E33C50CB}" destId="{89667711-D3F9-2444-BC5D-094B57362421}" srcOrd="7" destOrd="0" presId="urn:microsoft.com/office/officeart/2005/8/layout/default"/>
    <dgm:cxn modelId="{6AC8DFCD-C8DE-1248-A21F-3F0D4EAE84A9}" type="presParOf" srcId="{2C368BCB-C341-524A-9915-B5A5E33C50CB}" destId="{726F7C47-9CA9-8742-B8EE-5E0BA5DA19A7}" srcOrd="8" destOrd="0" presId="urn:microsoft.com/office/officeart/2005/8/layout/default"/>
    <dgm:cxn modelId="{F3A04BCD-D5CF-2245-8B9D-D9BFF4EC8C02}" type="presParOf" srcId="{2C368BCB-C341-524A-9915-B5A5E33C50CB}" destId="{D7947B10-B047-6941-A713-F009608D22D2}" srcOrd="9" destOrd="0" presId="urn:microsoft.com/office/officeart/2005/8/layout/default"/>
    <dgm:cxn modelId="{25EF00E0-B572-A142-A026-4AF6241C2867}" type="presParOf" srcId="{2C368BCB-C341-524A-9915-B5A5E33C50CB}" destId="{E19DA632-7999-3846-B077-EB2C35AB329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1FECCA-8CEE-422B-9C9D-A0195A80F93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B6E3BBA-05D2-4145-BC1B-E5F6F77BA637}">
      <dgm:prSet/>
      <dgm:spPr/>
      <dgm:t>
        <a:bodyPr/>
        <a:lstStyle/>
        <a:p>
          <a:r>
            <a:rPr lang="en-US" dirty="0"/>
            <a:t>If you don’t have to ability to consistently post there are now apps to help with that. </a:t>
          </a:r>
        </a:p>
      </dgm:t>
    </dgm:pt>
    <dgm:pt modelId="{009667D4-8B61-40E7-AE58-0916982A6CA4}" type="parTrans" cxnId="{17077A54-B128-4CCD-9C68-E192414E83BE}">
      <dgm:prSet/>
      <dgm:spPr/>
      <dgm:t>
        <a:bodyPr/>
        <a:lstStyle/>
        <a:p>
          <a:endParaRPr lang="en-US"/>
        </a:p>
      </dgm:t>
    </dgm:pt>
    <dgm:pt modelId="{B1AB2895-4CC2-48D5-9266-8904D4A64F81}" type="sibTrans" cxnId="{17077A54-B128-4CCD-9C68-E192414E83BE}">
      <dgm:prSet/>
      <dgm:spPr/>
      <dgm:t>
        <a:bodyPr/>
        <a:lstStyle/>
        <a:p>
          <a:endParaRPr lang="en-US" dirty="0"/>
        </a:p>
      </dgm:t>
    </dgm:pt>
    <dgm:pt modelId="{7015449A-625B-442E-84C6-6F49B090162A}">
      <dgm:prSet/>
      <dgm:spPr/>
      <dgm:t>
        <a:bodyPr/>
        <a:lstStyle/>
        <a:p>
          <a:r>
            <a:rPr lang="en-US" dirty="0"/>
            <a:t>1 being Hootsuite. This is designed to help you schedule content and see how you audience is engaging with your current posts</a:t>
          </a:r>
        </a:p>
      </dgm:t>
    </dgm:pt>
    <dgm:pt modelId="{914BEF42-A9C0-4EAE-8A6D-BB2ECCA34212}" type="parTrans" cxnId="{25CFC147-6FBC-4E61-884C-B6DD0CA63FC0}">
      <dgm:prSet/>
      <dgm:spPr/>
      <dgm:t>
        <a:bodyPr/>
        <a:lstStyle/>
        <a:p>
          <a:endParaRPr lang="en-US"/>
        </a:p>
      </dgm:t>
    </dgm:pt>
    <dgm:pt modelId="{105062FD-7A2A-49DD-896C-C2AC7D089DE5}" type="sibTrans" cxnId="{25CFC147-6FBC-4E61-884C-B6DD0CA63FC0}">
      <dgm:prSet/>
      <dgm:spPr/>
      <dgm:t>
        <a:bodyPr/>
        <a:lstStyle/>
        <a:p>
          <a:endParaRPr lang="en-US" dirty="0"/>
        </a:p>
      </dgm:t>
    </dgm:pt>
    <dgm:pt modelId="{CF4914BF-B67E-4206-93BF-2F47DFC7F49C}">
      <dgm:prSet/>
      <dgm:spPr/>
      <dgm:t>
        <a:bodyPr/>
        <a:lstStyle/>
        <a:p>
          <a:r>
            <a:rPr lang="en-US" dirty="0"/>
            <a:t>Instagram also just came out with a feature that you can schedule posts </a:t>
          </a:r>
        </a:p>
      </dgm:t>
    </dgm:pt>
    <dgm:pt modelId="{19666CDE-2B50-4DF5-BE3C-6048D452B36D}" type="parTrans" cxnId="{964746E7-F57E-40C2-9EA5-9C11C1DF00B4}">
      <dgm:prSet/>
      <dgm:spPr/>
      <dgm:t>
        <a:bodyPr/>
        <a:lstStyle/>
        <a:p>
          <a:endParaRPr lang="en-US"/>
        </a:p>
      </dgm:t>
    </dgm:pt>
    <dgm:pt modelId="{1C9E5978-C4B2-47EE-BB08-C75F5B7A40A6}" type="sibTrans" cxnId="{964746E7-F57E-40C2-9EA5-9C11C1DF00B4}">
      <dgm:prSet/>
      <dgm:spPr/>
      <dgm:t>
        <a:bodyPr/>
        <a:lstStyle/>
        <a:p>
          <a:endParaRPr lang="en-US"/>
        </a:p>
      </dgm:t>
    </dgm:pt>
    <dgm:pt modelId="{FD0C7A92-A752-0C45-9047-0ACA21A05A76}" type="pres">
      <dgm:prSet presAssocID="{2D1FECCA-8CEE-422B-9C9D-A0195A80F93E}" presName="outerComposite" presStyleCnt="0">
        <dgm:presLayoutVars>
          <dgm:chMax val="5"/>
          <dgm:dir/>
          <dgm:resizeHandles val="exact"/>
        </dgm:presLayoutVars>
      </dgm:prSet>
      <dgm:spPr/>
    </dgm:pt>
    <dgm:pt modelId="{2758158B-90DC-A940-813B-53FE65318FA8}" type="pres">
      <dgm:prSet presAssocID="{2D1FECCA-8CEE-422B-9C9D-A0195A80F93E}" presName="dummyMaxCanvas" presStyleCnt="0">
        <dgm:presLayoutVars/>
      </dgm:prSet>
      <dgm:spPr/>
    </dgm:pt>
    <dgm:pt modelId="{61ECCF8D-5F18-FC49-887C-FDF40F97841D}" type="pres">
      <dgm:prSet presAssocID="{2D1FECCA-8CEE-422B-9C9D-A0195A80F93E}" presName="ThreeNodes_1" presStyleLbl="node1" presStyleIdx="0" presStyleCnt="3">
        <dgm:presLayoutVars>
          <dgm:bulletEnabled val="1"/>
        </dgm:presLayoutVars>
      </dgm:prSet>
      <dgm:spPr/>
    </dgm:pt>
    <dgm:pt modelId="{7C8D6856-D387-524A-9658-F716D4EC7525}" type="pres">
      <dgm:prSet presAssocID="{2D1FECCA-8CEE-422B-9C9D-A0195A80F93E}" presName="ThreeNodes_2" presStyleLbl="node1" presStyleIdx="1" presStyleCnt="3">
        <dgm:presLayoutVars>
          <dgm:bulletEnabled val="1"/>
        </dgm:presLayoutVars>
      </dgm:prSet>
      <dgm:spPr/>
    </dgm:pt>
    <dgm:pt modelId="{F8A351FB-0B9C-7E46-A40B-398A8903E638}" type="pres">
      <dgm:prSet presAssocID="{2D1FECCA-8CEE-422B-9C9D-A0195A80F93E}" presName="ThreeNodes_3" presStyleLbl="node1" presStyleIdx="2" presStyleCnt="3">
        <dgm:presLayoutVars>
          <dgm:bulletEnabled val="1"/>
        </dgm:presLayoutVars>
      </dgm:prSet>
      <dgm:spPr/>
    </dgm:pt>
    <dgm:pt modelId="{93478093-07EF-8940-87B4-C4C8BCE0D8FD}" type="pres">
      <dgm:prSet presAssocID="{2D1FECCA-8CEE-422B-9C9D-A0195A80F93E}" presName="ThreeConn_1-2" presStyleLbl="fgAccFollowNode1" presStyleIdx="0" presStyleCnt="2">
        <dgm:presLayoutVars>
          <dgm:bulletEnabled val="1"/>
        </dgm:presLayoutVars>
      </dgm:prSet>
      <dgm:spPr/>
    </dgm:pt>
    <dgm:pt modelId="{154FB47A-57FC-2248-B9FA-4E0711F411AB}" type="pres">
      <dgm:prSet presAssocID="{2D1FECCA-8CEE-422B-9C9D-A0195A80F93E}" presName="ThreeConn_2-3" presStyleLbl="fgAccFollowNode1" presStyleIdx="1" presStyleCnt="2">
        <dgm:presLayoutVars>
          <dgm:bulletEnabled val="1"/>
        </dgm:presLayoutVars>
      </dgm:prSet>
      <dgm:spPr/>
    </dgm:pt>
    <dgm:pt modelId="{CD59102A-0FE9-3840-89E7-78CF5E55B8E0}" type="pres">
      <dgm:prSet presAssocID="{2D1FECCA-8CEE-422B-9C9D-A0195A80F93E}" presName="ThreeNodes_1_text" presStyleLbl="node1" presStyleIdx="2" presStyleCnt="3">
        <dgm:presLayoutVars>
          <dgm:bulletEnabled val="1"/>
        </dgm:presLayoutVars>
      </dgm:prSet>
      <dgm:spPr/>
    </dgm:pt>
    <dgm:pt modelId="{99658921-8003-E34C-8D0C-CD4A073F1B98}" type="pres">
      <dgm:prSet presAssocID="{2D1FECCA-8CEE-422B-9C9D-A0195A80F93E}" presName="ThreeNodes_2_text" presStyleLbl="node1" presStyleIdx="2" presStyleCnt="3">
        <dgm:presLayoutVars>
          <dgm:bulletEnabled val="1"/>
        </dgm:presLayoutVars>
      </dgm:prSet>
      <dgm:spPr/>
    </dgm:pt>
    <dgm:pt modelId="{1A72AF82-6746-9545-95DD-C1B215620CF3}" type="pres">
      <dgm:prSet presAssocID="{2D1FECCA-8CEE-422B-9C9D-A0195A80F93E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EFAA650D-3210-0847-8B1D-93DECD99FB1D}" type="presOf" srcId="{7015449A-625B-442E-84C6-6F49B090162A}" destId="{7C8D6856-D387-524A-9658-F716D4EC7525}" srcOrd="0" destOrd="0" presId="urn:microsoft.com/office/officeart/2005/8/layout/vProcess5"/>
    <dgm:cxn modelId="{61BBC921-9010-8945-B327-8D9070B8873E}" type="presOf" srcId="{CF4914BF-B67E-4206-93BF-2F47DFC7F49C}" destId="{1A72AF82-6746-9545-95DD-C1B215620CF3}" srcOrd="1" destOrd="0" presId="urn:microsoft.com/office/officeart/2005/8/layout/vProcess5"/>
    <dgm:cxn modelId="{25CFC147-6FBC-4E61-884C-B6DD0CA63FC0}" srcId="{2D1FECCA-8CEE-422B-9C9D-A0195A80F93E}" destId="{7015449A-625B-442E-84C6-6F49B090162A}" srcOrd="1" destOrd="0" parTransId="{914BEF42-A9C0-4EAE-8A6D-BB2ECCA34212}" sibTransId="{105062FD-7A2A-49DD-896C-C2AC7D089DE5}"/>
    <dgm:cxn modelId="{BDECF14E-CC4E-114C-9549-88A52B016629}" type="presOf" srcId="{1B6E3BBA-05D2-4145-BC1B-E5F6F77BA637}" destId="{61ECCF8D-5F18-FC49-887C-FDF40F97841D}" srcOrd="0" destOrd="0" presId="urn:microsoft.com/office/officeart/2005/8/layout/vProcess5"/>
    <dgm:cxn modelId="{17077A54-B128-4CCD-9C68-E192414E83BE}" srcId="{2D1FECCA-8CEE-422B-9C9D-A0195A80F93E}" destId="{1B6E3BBA-05D2-4145-BC1B-E5F6F77BA637}" srcOrd="0" destOrd="0" parTransId="{009667D4-8B61-40E7-AE58-0916982A6CA4}" sibTransId="{B1AB2895-4CC2-48D5-9266-8904D4A64F81}"/>
    <dgm:cxn modelId="{6B07B595-0D6D-8A47-B928-5B476D92D5E0}" type="presOf" srcId="{105062FD-7A2A-49DD-896C-C2AC7D089DE5}" destId="{154FB47A-57FC-2248-B9FA-4E0711F411AB}" srcOrd="0" destOrd="0" presId="urn:microsoft.com/office/officeart/2005/8/layout/vProcess5"/>
    <dgm:cxn modelId="{C2CF6AC6-6CB0-F44E-971D-A3F8D967C525}" type="presOf" srcId="{1B6E3BBA-05D2-4145-BC1B-E5F6F77BA637}" destId="{CD59102A-0FE9-3840-89E7-78CF5E55B8E0}" srcOrd="1" destOrd="0" presId="urn:microsoft.com/office/officeart/2005/8/layout/vProcess5"/>
    <dgm:cxn modelId="{4CD376CD-FEAF-FE41-972C-E3AFFF18884B}" type="presOf" srcId="{7015449A-625B-442E-84C6-6F49B090162A}" destId="{99658921-8003-E34C-8D0C-CD4A073F1B98}" srcOrd="1" destOrd="0" presId="urn:microsoft.com/office/officeart/2005/8/layout/vProcess5"/>
    <dgm:cxn modelId="{6032EBDC-301A-524D-B896-FB146CF05F38}" type="presOf" srcId="{B1AB2895-4CC2-48D5-9266-8904D4A64F81}" destId="{93478093-07EF-8940-87B4-C4C8BCE0D8FD}" srcOrd="0" destOrd="0" presId="urn:microsoft.com/office/officeart/2005/8/layout/vProcess5"/>
    <dgm:cxn modelId="{964746E7-F57E-40C2-9EA5-9C11C1DF00B4}" srcId="{2D1FECCA-8CEE-422B-9C9D-A0195A80F93E}" destId="{CF4914BF-B67E-4206-93BF-2F47DFC7F49C}" srcOrd="2" destOrd="0" parTransId="{19666CDE-2B50-4DF5-BE3C-6048D452B36D}" sibTransId="{1C9E5978-C4B2-47EE-BB08-C75F5B7A40A6}"/>
    <dgm:cxn modelId="{BC5693EC-099B-C74E-B778-28FEB8CE7023}" type="presOf" srcId="{CF4914BF-B67E-4206-93BF-2F47DFC7F49C}" destId="{F8A351FB-0B9C-7E46-A40B-398A8903E638}" srcOrd="0" destOrd="0" presId="urn:microsoft.com/office/officeart/2005/8/layout/vProcess5"/>
    <dgm:cxn modelId="{2F0734FC-6AE9-C84E-861F-295F08497D42}" type="presOf" srcId="{2D1FECCA-8CEE-422B-9C9D-A0195A80F93E}" destId="{FD0C7A92-A752-0C45-9047-0ACA21A05A76}" srcOrd="0" destOrd="0" presId="urn:microsoft.com/office/officeart/2005/8/layout/vProcess5"/>
    <dgm:cxn modelId="{59142238-6449-A74E-A2CE-7EF6BE6A114B}" type="presParOf" srcId="{FD0C7A92-A752-0C45-9047-0ACA21A05A76}" destId="{2758158B-90DC-A940-813B-53FE65318FA8}" srcOrd="0" destOrd="0" presId="urn:microsoft.com/office/officeart/2005/8/layout/vProcess5"/>
    <dgm:cxn modelId="{F03F124B-0E0E-D347-B1AB-4DE538C12971}" type="presParOf" srcId="{FD0C7A92-A752-0C45-9047-0ACA21A05A76}" destId="{61ECCF8D-5F18-FC49-887C-FDF40F97841D}" srcOrd="1" destOrd="0" presId="urn:microsoft.com/office/officeart/2005/8/layout/vProcess5"/>
    <dgm:cxn modelId="{B574FC1D-BF8B-7F4A-AF27-A56E21D31CD3}" type="presParOf" srcId="{FD0C7A92-A752-0C45-9047-0ACA21A05A76}" destId="{7C8D6856-D387-524A-9658-F716D4EC7525}" srcOrd="2" destOrd="0" presId="urn:microsoft.com/office/officeart/2005/8/layout/vProcess5"/>
    <dgm:cxn modelId="{44F0A686-34B0-C342-A091-E72CED71F5CE}" type="presParOf" srcId="{FD0C7A92-A752-0C45-9047-0ACA21A05A76}" destId="{F8A351FB-0B9C-7E46-A40B-398A8903E638}" srcOrd="3" destOrd="0" presId="urn:microsoft.com/office/officeart/2005/8/layout/vProcess5"/>
    <dgm:cxn modelId="{3D83C295-947E-FE4B-8FC9-E88957377A85}" type="presParOf" srcId="{FD0C7A92-A752-0C45-9047-0ACA21A05A76}" destId="{93478093-07EF-8940-87B4-C4C8BCE0D8FD}" srcOrd="4" destOrd="0" presId="urn:microsoft.com/office/officeart/2005/8/layout/vProcess5"/>
    <dgm:cxn modelId="{FBBC4513-27AA-7E4B-8E82-FF5DF30A20CA}" type="presParOf" srcId="{FD0C7A92-A752-0C45-9047-0ACA21A05A76}" destId="{154FB47A-57FC-2248-B9FA-4E0711F411AB}" srcOrd="5" destOrd="0" presId="urn:microsoft.com/office/officeart/2005/8/layout/vProcess5"/>
    <dgm:cxn modelId="{82973063-762C-0D48-8D84-5EF21A374B78}" type="presParOf" srcId="{FD0C7A92-A752-0C45-9047-0ACA21A05A76}" destId="{CD59102A-0FE9-3840-89E7-78CF5E55B8E0}" srcOrd="6" destOrd="0" presId="urn:microsoft.com/office/officeart/2005/8/layout/vProcess5"/>
    <dgm:cxn modelId="{904189E5-0425-A040-A8C4-0108D23686D2}" type="presParOf" srcId="{FD0C7A92-A752-0C45-9047-0ACA21A05A76}" destId="{99658921-8003-E34C-8D0C-CD4A073F1B98}" srcOrd="7" destOrd="0" presId="urn:microsoft.com/office/officeart/2005/8/layout/vProcess5"/>
    <dgm:cxn modelId="{35B87014-7832-454D-ABAE-CC9AFB99E850}" type="presParOf" srcId="{FD0C7A92-A752-0C45-9047-0ACA21A05A76}" destId="{1A72AF82-6746-9545-95DD-C1B215620CF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8E0E7A-DD12-8E4E-850E-7729C21587E3}">
      <dsp:nvSpPr>
        <dsp:cNvPr id="0" name=""/>
        <dsp:cNvSpPr/>
      </dsp:nvSpPr>
      <dsp:spPr>
        <a:xfrm>
          <a:off x="397549" y="1960"/>
          <a:ext cx="2751906" cy="16511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Currently 4.74 billion people use social media = 63.5% of the population</a:t>
          </a:r>
          <a:endParaRPr lang="en-US" sz="1900" kern="1200" dirty="0"/>
        </a:p>
      </dsp:txBody>
      <dsp:txXfrm>
        <a:off x="397549" y="1960"/>
        <a:ext cx="2751906" cy="1651143"/>
      </dsp:txXfrm>
    </dsp:sp>
    <dsp:sp modelId="{B94490F9-E029-E24D-9962-25C59E384C4C}">
      <dsp:nvSpPr>
        <dsp:cNvPr id="0" name=""/>
        <dsp:cNvSpPr/>
      </dsp:nvSpPr>
      <dsp:spPr>
        <a:xfrm>
          <a:off x="3424646" y="1960"/>
          <a:ext cx="2751906" cy="16511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Consumers spend 2.5 hours daily on social media platforms </a:t>
          </a:r>
          <a:endParaRPr lang="en-US" sz="1900" kern="1200" dirty="0"/>
        </a:p>
      </dsp:txBody>
      <dsp:txXfrm>
        <a:off x="3424646" y="1960"/>
        <a:ext cx="2751906" cy="1651143"/>
      </dsp:txXfrm>
    </dsp:sp>
    <dsp:sp modelId="{B4444972-462B-8B42-AEAD-E0BC4DBA6862}">
      <dsp:nvSpPr>
        <dsp:cNvPr id="0" name=""/>
        <dsp:cNvSpPr/>
      </dsp:nvSpPr>
      <dsp:spPr>
        <a:xfrm>
          <a:off x="6451743" y="1960"/>
          <a:ext cx="2751906" cy="165114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84% of 18-29 year old's use social media daily, 81% of ages 30-49, 73% of ages 50-64, and 45% of ages 65 &amp; above use social media daily</a:t>
          </a:r>
          <a:endParaRPr lang="en-US" sz="1900" kern="1200" dirty="0"/>
        </a:p>
      </dsp:txBody>
      <dsp:txXfrm>
        <a:off x="6451743" y="1960"/>
        <a:ext cx="2751906" cy="1651143"/>
      </dsp:txXfrm>
    </dsp:sp>
    <dsp:sp modelId="{14F65EF6-87C3-D249-A248-2FA27F7F551C}">
      <dsp:nvSpPr>
        <dsp:cNvPr id="0" name=""/>
        <dsp:cNvSpPr/>
      </dsp:nvSpPr>
      <dsp:spPr>
        <a:xfrm>
          <a:off x="397549" y="1928295"/>
          <a:ext cx="2751906" cy="165114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Marketing equates to being effective by 73% </a:t>
          </a:r>
          <a:endParaRPr lang="en-US" sz="1900" kern="1200" dirty="0"/>
        </a:p>
      </dsp:txBody>
      <dsp:txXfrm>
        <a:off x="397549" y="1928295"/>
        <a:ext cx="2751906" cy="1651143"/>
      </dsp:txXfrm>
    </dsp:sp>
    <dsp:sp modelId="{726F7C47-9CA9-8742-B8EE-5E0BA5DA19A7}">
      <dsp:nvSpPr>
        <dsp:cNvPr id="0" name=""/>
        <dsp:cNvSpPr/>
      </dsp:nvSpPr>
      <dsp:spPr>
        <a:xfrm>
          <a:off x="3424646" y="1928295"/>
          <a:ext cx="2751906" cy="165114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Customers use social media to research brands 65% of the time</a:t>
          </a:r>
          <a:endParaRPr lang="en-US" sz="1900" kern="1200" dirty="0"/>
        </a:p>
      </dsp:txBody>
      <dsp:txXfrm>
        <a:off x="3424646" y="1928295"/>
        <a:ext cx="2751906" cy="1651143"/>
      </dsp:txXfrm>
    </dsp:sp>
    <dsp:sp modelId="{E19DA632-7999-3846-B077-EB2C35AB3290}">
      <dsp:nvSpPr>
        <dsp:cNvPr id="0" name=""/>
        <dsp:cNvSpPr/>
      </dsp:nvSpPr>
      <dsp:spPr>
        <a:xfrm>
          <a:off x="6451743" y="1928295"/>
          <a:ext cx="2751906" cy="16511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71% of positive customer experience and are likely to recommend to family and friends </a:t>
          </a:r>
          <a:endParaRPr lang="en-US" sz="1900" kern="1200" dirty="0"/>
        </a:p>
      </dsp:txBody>
      <dsp:txXfrm>
        <a:off x="6451743" y="1928295"/>
        <a:ext cx="2751906" cy="165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CCF8D-5F18-FC49-887C-FDF40F97841D}">
      <dsp:nvSpPr>
        <dsp:cNvPr id="0" name=""/>
        <dsp:cNvSpPr/>
      </dsp:nvSpPr>
      <dsp:spPr>
        <a:xfrm>
          <a:off x="0" y="0"/>
          <a:ext cx="8161020" cy="1074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If you don’t have to ability to consistently post there are now apps to help with that. </a:t>
          </a:r>
        </a:p>
      </dsp:txBody>
      <dsp:txXfrm>
        <a:off x="31469" y="31469"/>
        <a:ext cx="7001636" cy="1011482"/>
      </dsp:txXfrm>
    </dsp:sp>
    <dsp:sp modelId="{7C8D6856-D387-524A-9658-F716D4EC7525}">
      <dsp:nvSpPr>
        <dsp:cNvPr id="0" name=""/>
        <dsp:cNvSpPr/>
      </dsp:nvSpPr>
      <dsp:spPr>
        <a:xfrm>
          <a:off x="720089" y="1253489"/>
          <a:ext cx="8161020" cy="1074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1 being Hootsuite. This is designed to help you schedule content and see how you audience is engaging with your current posts</a:t>
          </a:r>
        </a:p>
      </dsp:txBody>
      <dsp:txXfrm>
        <a:off x="751558" y="1284958"/>
        <a:ext cx="6679619" cy="1011482"/>
      </dsp:txXfrm>
    </dsp:sp>
    <dsp:sp modelId="{F8A351FB-0B9C-7E46-A40B-398A8903E638}">
      <dsp:nvSpPr>
        <dsp:cNvPr id="0" name=""/>
        <dsp:cNvSpPr/>
      </dsp:nvSpPr>
      <dsp:spPr>
        <a:xfrm>
          <a:off x="1440179" y="2506979"/>
          <a:ext cx="8161020" cy="1074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Instagram also just came out with a feature that you can schedule posts </a:t>
          </a:r>
        </a:p>
      </dsp:txBody>
      <dsp:txXfrm>
        <a:off x="1471648" y="2538448"/>
        <a:ext cx="6679619" cy="1011482"/>
      </dsp:txXfrm>
    </dsp:sp>
    <dsp:sp modelId="{93478093-07EF-8940-87B4-C4C8BCE0D8FD}">
      <dsp:nvSpPr>
        <dsp:cNvPr id="0" name=""/>
        <dsp:cNvSpPr/>
      </dsp:nvSpPr>
      <dsp:spPr>
        <a:xfrm>
          <a:off x="7462647" y="814768"/>
          <a:ext cx="698373" cy="69837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 dirty="0"/>
        </a:p>
      </dsp:txBody>
      <dsp:txXfrm>
        <a:off x="7619781" y="814768"/>
        <a:ext cx="384105" cy="525526"/>
      </dsp:txXfrm>
    </dsp:sp>
    <dsp:sp modelId="{154FB47A-57FC-2248-B9FA-4E0711F411AB}">
      <dsp:nvSpPr>
        <dsp:cNvPr id="0" name=""/>
        <dsp:cNvSpPr/>
      </dsp:nvSpPr>
      <dsp:spPr>
        <a:xfrm>
          <a:off x="8182737" y="2061095"/>
          <a:ext cx="698373" cy="69837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 dirty="0"/>
        </a:p>
      </dsp:txBody>
      <dsp:txXfrm>
        <a:off x="8339871" y="2061095"/>
        <a:ext cx="384105" cy="5255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97464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807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854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813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217186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634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576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33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807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3265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64243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20585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azeedyk@devotedcreations.com" TargetMode="External"/><Relationship Id="rId2" Type="http://schemas.openxmlformats.org/officeDocument/2006/relationships/hyperlink" Target="mailto:mharrington@devotedcreations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8">
            <a:extLst>
              <a:ext uri="{FF2B5EF4-FFF2-40B4-BE49-F238E27FC236}">
                <a16:creationId xmlns:a16="http://schemas.microsoft.com/office/drawing/2014/main" id="{1F9A0C1C-8ABC-401B-8FE9-AC9327C4C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CCD562-E674-B778-C6C4-7A813526D1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54186" y="172"/>
            <a:ext cx="3355942" cy="2838100"/>
          </a:xfrm>
        </p:spPr>
        <p:txBody>
          <a:bodyPr>
            <a:normAutofit/>
          </a:bodyPr>
          <a:lstStyle/>
          <a:p>
            <a:r>
              <a:rPr lang="en-US" sz="6000" dirty="0"/>
              <a:t>SOCIAL MEDIA TRAINING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3B48E1-9087-A9AC-9124-2978A75316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86895" y="2736250"/>
            <a:ext cx="3355942" cy="179465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100" b="1" dirty="0"/>
              <a:t>WITH DEVOTED CREATIONS</a:t>
            </a:r>
          </a:p>
          <a:p>
            <a:pPr>
              <a:spcAft>
                <a:spcPts val="600"/>
              </a:spcAft>
            </a:pPr>
            <a:r>
              <a:rPr lang="en-US" sz="2100" b="1" dirty="0"/>
              <a:t>MADELEINE HARRINGTON AND ALEX ZEEDYK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BA5783C3-2F96-40A7-A24F-30CB07AA3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A9D08DBA-0326-4C4E-ACFB-576F3ABDD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94670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Picture 3" descr="World map formed by people united">
            <a:extLst>
              <a:ext uri="{FF2B5EF4-FFF2-40B4-BE49-F238E27FC236}">
                <a16:creationId xmlns:a16="http://schemas.microsoft.com/office/drawing/2014/main" id="{34C94FBD-9C95-127B-7889-DE3CA8ACC0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76" r="12196" b="2"/>
          <a:stretch/>
        </p:blipFill>
        <p:spPr>
          <a:xfrm>
            <a:off x="1482117" y="1340841"/>
            <a:ext cx="5453033" cy="4375510"/>
          </a:xfrm>
          <a:prstGeom prst="rect">
            <a:avLst/>
          </a:prstGeom>
        </p:spPr>
      </p:pic>
      <p:pic>
        <p:nvPicPr>
          <p:cNvPr id="9" name="Picture 8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3EFCB382-2192-E88A-AC14-C031C0D20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9103" y="4220861"/>
            <a:ext cx="1498600" cy="2095500"/>
          </a:xfrm>
          <a:prstGeom prst="rect">
            <a:avLst/>
          </a:prstGeom>
        </p:spPr>
      </p:pic>
      <p:pic>
        <p:nvPicPr>
          <p:cNvPr id="11" name="Picture 10" descr="A person with blonde hair&#10;&#10;Description automatically generated with medium confidence">
            <a:extLst>
              <a:ext uri="{FF2B5EF4-FFF2-40B4-BE49-F238E27FC236}">
                <a16:creationId xmlns:a16="http://schemas.microsoft.com/office/drawing/2014/main" id="{7831CA54-2D86-6372-F3ED-BD30542CED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7113" y="4220861"/>
            <a:ext cx="14986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97321-9E64-4251-46DA-27DA8AF78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elix Titling" pitchFamily="82" charset="77"/>
                <a:cs typeface="Broadway" panose="020F0502020204030204" pitchFamily="34" charset="0"/>
              </a:rPr>
              <a:t>Engaging content continued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69A9D-AA0C-A354-1D13-D88F7AC09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Filler</a:t>
            </a:r>
          </a:p>
        </p:txBody>
      </p:sp>
      <p:pic>
        <p:nvPicPr>
          <p:cNvPr id="5" name="Picture 4" descr="A person in a garment&#10;&#10;Description automatically generated with low confidence">
            <a:extLst>
              <a:ext uri="{FF2B5EF4-FFF2-40B4-BE49-F238E27FC236}">
                <a16:creationId xmlns:a16="http://schemas.microsoft.com/office/drawing/2014/main" id="{8EE194E8-BF1E-29D3-C4D3-336A29A92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022" y="2619461"/>
            <a:ext cx="4182128" cy="4152814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7094609-440D-BA09-C9BB-69170BA0F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276" y="2619462"/>
            <a:ext cx="3939319" cy="415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45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13F8D-2462-A219-7FEB-8F2880362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elix Titling" pitchFamily="82" charset="77"/>
                <a:cs typeface="Broadway" panose="020F0502020204030204" pitchFamily="34" charset="0"/>
              </a:rPr>
              <a:t>Post on multiple platforms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E9FB2-8F25-75C8-FA8A-455D324229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/>
              <a:t>Take advantage of all platforms as different platforms have different company/ brand goals and contain different demographics</a:t>
            </a:r>
          </a:p>
          <a:p>
            <a:pPr marL="0" indent="0">
              <a:buNone/>
            </a:pPr>
            <a:r>
              <a:rPr lang="en-US" b="1" dirty="0"/>
              <a:t>Example: Instagram, Facebook, Tik Tok, Twitter</a:t>
            </a:r>
          </a:p>
          <a:p>
            <a:pPr marL="514350" indent="-514350">
              <a:buAutoNum type="arabicPeriod" startAt="2"/>
            </a:pPr>
            <a:r>
              <a:rPr lang="en-US" b="1" dirty="0"/>
              <a:t>Have detailed information about your salon location, hours, services, and products you carry on each platform to keep your consumers up to date in easy reach. </a:t>
            </a:r>
          </a:p>
          <a:p>
            <a:pPr marL="514350" indent="-514350">
              <a:buAutoNum type="arabicPeriod" startAt="2"/>
            </a:pPr>
            <a:r>
              <a:rPr lang="en-US" b="1" dirty="0"/>
              <a:t>Make sure to stay active on all platforms and consistent in order to build brand awareness and brand loyalty </a:t>
            </a:r>
          </a:p>
          <a:p>
            <a:pPr marL="514350" indent="-514350">
              <a:buAutoNum type="arabicPeriod" startAt="2"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736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0EA1C-B4B0-F8CB-12AE-8322C3770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elix Titling" pitchFamily="82" charset="77"/>
              </a:rPr>
              <a:t>Do’s and don'ts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11803-045C-E639-FAC4-75845EA587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6268453" cy="35814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DO: </a:t>
            </a:r>
          </a:p>
          <a:p>
            <a:pPr lvl="1"/>
            <a:r>
              <a:rPr lang="en-US" b="1" dirty="0"/>
              <a:t>Post on multiple platforms </a:t>
            </a:r>
          </a:p>
          <a:p>
            <a:pPr lvl="1"/>
            <a:r>
              <a:rPr lang="en-US" b="1" dirty="0"/>
              <a:t>Engage with your audience </a:t>
            </a:r>
          </a:p>
          <a:p>
            <a:pPr lvl="1"/>
            <a:r>
              <a:rPr lang="en-US" b="1" dirty="0"/>
              <a:t>Be consistent with posting </a:t>
            </a:r>
          </a:p>
          <a:p>
            <a:pPr lvl="1"/>
            <a:r>
              <a:rPr lang="en-US" b="1" dirty="0"/>
              <a:t>Follow trends (sounds, contests, images, reels, videos etc.)</a:t>
            </a:r>
          </a:p>
          <a:p>
            <a:pPr lvl="1"/>
            <a:r>
              <a:rPr lang="en-US" b="1" dirty="0"/>
              <a:t>Use specific hashtags specific to products you're promoting</a:t>
            </a:r>
          </a:p>
          <a:p>
            <a:pPr lvl="1"/>
            <a:r>
              <a:rPr lang="en-US" b="1" dirty="0"/>
              <a:t>Post and create content to grab users' attention</a:t>
            </a:r>
          </a:p>
          <a:p>
            <a:pPr lvl="1"/>
            <a:r>
              <a:rPr lang="en-US" b="1" dirty="0"/>
              <a:t>Keep up with your response rate</a:t>
            </a:r>
          </a:p>
          <a:p>
            <a:pPr lvl="2"/>
            <a:r>
              <a:rPr lang="en-US" b="1" dirty="0"/>
              <a:t>Respond in a timely manor</a:t>
            </a:r>
          </a:p>
          <a:p>
            <a:pPr lvl="1"/>
            <a:r>
              <a:rPr lang="en-US" b="1" dirty="0"/>
              <a:t>Check all platforms multiple times a day  </a:t>
            </a:r>
          </a:p>
          <a:p>
            <a:pPr lvl="1"/>
            <a:r>
              <a:rPr lang="en-US" b="1" dirty="0"/>
              <a:t>Proofread before posting </a:t>
            </a:r>
          </a:p>
          <a:p>
            <a:pPr lvl="1"/>
            <a:r>
              <a:rPr lang="en-US" b="1" dirty="0"/>
              <a:t>Plan and schedule your content in advance </a:t>
            </a:r>
          </a:p>
          <a:p>
            <a:pPr lvl="1"/>
            <a:r>
              <a:rPr lang="en-US" b="1" dirty="0"/>
              <a:t>Keep your account public </a:t>
            </a:r>
          </a:p>
        </p:txBody>
      </p:sp>
    </p:spTree>
    <p:extLst>
      <p:ext uri="{BB962C8B-B14F-4D97-AF65-F5344CB8AC3E}">
        <p14:creationId xmlns:p14="http://schemas.microsoft.com/office/powerpoint/2010/main" val="1019021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9460F-7021-C2B1-6A7C-898A0E20E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elix Titling" pitchFamily="82" charset="77"/>
              </a:rPr>
              <a:t>Do’s and don'ts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C2EC0-24F9-AE40-E5EA-81FB8858BD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DON’T:</a:t>
            </a:r>
          </a:p>
          <a:p>
            <a:pPr lvl="1"/>
            <a:r>
              <a:rPr lang="en-US" b="1" dirty="0"/>
              <a:t>Forget who your target audience is </a:t>
            </a:r>
          </a:p>
          <a:p>
            <a:pPr lvl="1"/>
            <a:r>
              <a:rPr lang="en-US" b="1" dirty="0"/>
              <a:t>Reply to customers unprofessionally </a:t>
            </a:r>
          </a:p>
          <a:p>
            <a:pPr lvl="1"/>
            <a:r>
              <a:rPr lang="en-US" b="1" dirty="0"/>
              <a:t>Post low quality content (ex. blurry, old, low quality etc.)</a:t>
            </a:r>
          </a:p>
          <a:p>
            <a:pPr lvl="1"/>
            <a:r>
              <a:rPr lang="en-US" b="1" dirty="0"/>
              <a:t>Post sporadically </a:t>
            </a:r>
          </a:p>
          <a:p>
            <a:pPr lvl="1"/>
            <a:r>
              <a:rPr lang="en-US" b="1" dirty="0"/>
              <a:t>Not stay up-to-date on trends </a:t>
            </a:r>
          </a:p>
          <a:p>
            <a:pPr lvl="1"/>
            <a:r>
              <a:rPr lang="en-US" b="1" dirty="0"/>
              <a:t>Buy followers/ likes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321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247C4-331B-6C72-CA50-D3ECDEA1D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elix Titling" pitchFamily="82" charset="77"/>
              </a:rPr>
              <a:t>Applications to help </a:t>
            </a:r>
            <a:endParaRPr lang="en-US" dirty="0"/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871122D2-6E2A-5346-D1C6-6F050DE2E34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8067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5AB3D-7194-EAE1-8D4C-D648DE95F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528638"/>
            <a:ext cx="9601200" cy="1485900"/>
          </a:xfrm>
        </p:spPr>
        <p:txBody>
          <a:bodyPr/>
          <a:lstStyle/>
          <a:p>
            <a:r>
              <a:rPr lang="en-US" dirty="0">
                <a:latin typeface="Felix Titling" pitchFamily="82" charset="77"/>
              </a:rPr>
              <a:t>Profile picture and </a:t>
            </a:r>
            <a:br>
              <a:rPr lang="en-US" dirty="0">
                <a:latin typeface="Felix Titling" pitchFamily="82" charset="77"/>
              </a:rPr>
            </a:br>
            <a:r>
              <a:rPr lang="en-US" dirty="0">
                <a:latin typeface="Felix Titling" pitchFamily="82" charset="77"/>
              </a:rPr>
              <a:t>Social Media Handle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30138-9293-FD1A-FC2D-DD801DC3C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2233614"/>
            <a:ext cx="6737607" cy="4238624"/>
          </a:xfrm>
        </p:spPr>
        <p:txBody>
          <a:bodyPr>
            <a:normAutofit/>
          </a:bodyPr>
          <a:lstStyle/>
          <a:p>
            <a:r>
              <a:rPr lang="en-US" dirty="0"/>
              <a:t>Your social media handles need to be clear</a:t>
            </a:r>
          </a:p>
          <a:p>
            <a:pPr marL="0" indent="0">
              <a:buNone/>
            </a:pPr>
            <a:r>
              <a:rPr lang="en-US" dirty="0"/>
              <a:t>	(If there are multiple salons with your same location name, include the city or something that differentiates you from other salons) </a:t>
            </a:r>
          </a:p>
          <a:p>
            <a:pPr marL="0" indent="0">
              <a:buNone/>
            </a:pPr>
            <a:r>
              <a:rPr lang="en-US" dirty="0"/>
              <a:t>Example: @bronzedtanning            @bronzedtanningtampa</a:t>
            </a:r>
          </a:p>
          <a:p>
            <a:r>
              <a:rPr lang="en-US" dirty="0"/>
              <a:t>Make sure your profile picture is professional; we recommend using your salons logo as a personal picture can be misleading to consumers</a:t>
            </a:r>
          </a:p>
          <a:p>
            <a:r>
              <a:rPr lang="en-US" dirty="0"/>
              <a:t>You should not be running your company's social media account under your personal account</a:t>
            </a:r>
          </a:p>
          <a:p>
            <a:pPr lvl="1"/>
            <a:r>
              <a:rPr lang="en-US" dirty="0"/>
              <a:t>These should be two separate accounts</a:t>
            </a:r>
          </a:p>
          <a:p>
            <a:pPr marL="530352" lvl="1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020A1D-3D42-3AD7-DE2D-6CBBE89C6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707" y="309562"/>
            <a:ext cx="4380083" cy="5867400"/>
          </a:xfrm>
          <a:prstGeom prst="rect">
            <a:avLst/>
          </a:prstGeom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id="{3B9C0311-4E77-D5AC-7C6F-680AB93A53CC}"/>
              </a:ext>
            </a:extLst>
          </p:cNvPr>
          <p:cNvSpPr/>
          <p:nvPr/>
        </p:nvSpPr>
        <p:spPr>
          <a:xfrm>
            <a:off x="3976023" y="3802854"/>
            <a:ext cx="385762" cy="195264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accent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3855993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DE4D7-6D49-1596-94FB-73E5DC7C2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3282695" cy="1485900"/>
          </a:xfrm>
        </p:spPr>
        <p:txBody>
          <a:bodyPr>
            <a:normAutofit/>
          </a:bodyPr>
          <a:lstStyle/>
          <a:p>
            <a:r>
              <a:rPr lang="en-US" dirty="0">
                <a:latin typeface="Felix Titling" pitchFamily="82" charset="77"/>
              </a:rPr>
              <a:t>BIO</a:t>
            </a:r>
            <a:endParaRPr lang="en-US" dirty="0"/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64EA5C41-4D63-0FB2-0E05-BBB09A3B0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4475"/>
            <a:ext cx="6415088" cy="4352925"/>
          </a:xfrm>
        </p:spPr>
        <p:txBody>
          <a:bodyPr>
            <a:normAutofit/>
          </a:bodyPr>
          <a:lstStyle/>
          <a:p>
            <a:r>
              <a:rPr lang="en-US" dirty="0"/>
              <a:t>Your bio should be direct and tell your audience all your information in one place</a:t>
            </a:r>
          </a:p>
          <a:p>
            <a:pPr lvl="1"/>
            <a:r>
              <a:rPr lang="en-US" dirty="0"/>
              <a:t>Why should someone follow you? </a:t>
            </a:r>
          </a:p>
          <a:p>
            <a:r>
              <a:rPr lang="en-US" dirty="0"/>
              <a:t>This extends to services, address, phone number, email, a few bullet points about your salon(s)</a:t>
            </a:r>
          </a:p>
          <a:p>
            <a:r>
              <a:rPr lang="en-US" dirty="0"/>
              <a:t>You also are going to want to create highlights on Instagram for viewers to easily access additional information and content </a:t>
            </a:r>
          </a:p>
          <a:p>
            <a:r>
              <a:rPr lang="en-US" dirty="0"/>
              <a:t>Include relevant hashtags &amp; links (ex. Your website, other social platforms, etc.)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5A5136-72AF-61F2-B557-18DBE4AA1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707" y="309562"/>
            <a:ext cx="4380083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01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4145C-D059-AFA3-9DC9-B13F50FB6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28600"/>
            <a:ext cx="9601200" cy="757989"/>
          </a:xfrm>
        </p:spPr>
        <p:txBody>
          <a:bodyPr/>
          <a:lstStyle/>
          <a:p>
            <a:r>
              <a:rPr lang="en-US" dirty="0">
                <a:latin typeface="Felix Titling" pitchFamily="82" charset="77"/>
              </a:rPr>
              <a:t>How to post/ what to post?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BD15D-F43E-DED1-3BCD-F4F7243F6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86589"/>
            <a:ext cx="9601200" cy="510138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Content that has valuable information</a:t>
            </a:r>
          </a:p>
          <a:p>
            <a:pPr lvl="1"/>
            <a:r>
              <a:rPr lang="en-US" dirty="0"/>
              <a:t>Consumers want to learn and love educational posts, explain why. </a:t>
            </a:r>
          </a:p>
          <a:p>
            <a:pPr lvl="1"/>
            <a:r>
              <a:rPr lang="en-US" dirty="0"/>
              <a:t>Even if you think the topic is easy to understand, remember that not everyone is a tanning expert and they will appreciate learning something new. </a:t>
            </a:r>
          </a:p>
          <a:p>
            <a:pPr lvl="1"/>
            <a:r>
              <a:rPr lang="en-US" dirty="0"/>
              <a:t>The more information you can offer, the more comfortable they will be to purchase products, ask questions, and continue coming to your salon </a:t>
            </a:r>
          </a:p>
          <a:p>
            <a:pPr lvl="2"/>
            <a:r>
              <a:rPr lang="en-US" dirty="0"/>
              <a:t>Examples: product facts, ingredient focused posts, how the body tans, what beds to use, how </a:t>
            </a:r>
            <a:r>
              <a:rPr lang="en-US" dirty="0" err="1"/>
              <a:t>to’s</a:t>
            </a:r>
            <a:r>
              <a:rPr lang="en-US" dirty="0"/>
              <a:t>, etc. </a:t>
            </a:r>
          </a:p>
          <a:p>
            <a:pPr marL="987552" lvl="2" indent="0">
              <a:buNone/>
            </a:pPr>
            <a:endParaRPr lang="en-US" dirty="0"/>
          </a:p>
          <a:p>
            <a:r>
              <a:rPr lang="en-US" dirty="0"/>
              <a:t>Content that is relatable/ </a:t>
            </a:r>
            <a:r>
              <a:rPr lang="en-US" dirty="0" err="1"/>
              <a:t>reshareable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Relatable posts lead to more engagement and a higher likelihood of them sharing with friends and family. This creates a larger audience for you through word of mouth </a:t>
            </a:r>
          </a:p>
          <a:p>
            <a:pPr lvl="2"/>
            <a:r>
              <a:rPr lang="en-US" dirty="0"/>
              <a:t>Example: memes, cute tips etc. </a:t>
            </a:r>
          </a:p>
          <a:p>
            <a:pPr marL="530352" lvl="1" indent="0">
              <a:buNone/>
            </a:pPr>
            <a:r>
              <a:rPr lang="en-US" dirty="0"/>
              <a:t>	</a:t>
            </a:r>
          </a:p>
          <a:p>
            <a:pPr marL="530352" lvl="1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0A05B0-BEFE-21AE-9E07-2810957EC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060" y="5186363"/>
            <a:ext cx="3570940" cy="1633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66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A204626-2220-4678-A939-FD94EA7B53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D437E3-DF75-F160-47AC-6334A43B3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958837" cy="1485900"/>
          </a:xfrm>
        </p:spPr>
        <p:txBody>
          <a:bodyPr>
            <a:normAutofit/>
          </a:bodyPr>
          <a:lstStyle/>
          <a:p>
            <a:r>
              <a:rPr lang="en-US" dirty="0">
                <a:latin typeface="Felix Titling" pitchFamily="82" charset="77"/>
              </a:rPr>
              <a:t>How to post/ what to post?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A8C2E-7F0E-786E-C20D-7ED3D1F3F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958837" cy="3581400"/>
          </a:xfrm>
        </p:spPr>
        <p:txBody>
          <a:bodyPr>
            <a:normAutofit/>
          </a:bodyPr>
          <a:lstStyle/>
          <a:p>
            <a:r>
              <a:rPr lang="en-US" dirty="0"/>
              <a:t>Utilize your stories! If you are getting mentioned, reshare it to your Instagram/ Facebook stories</a:t>
            </a:r>
          </a:p>
          <a:p>
            <a:pPr lvl="1"/>
            <a:r>
              <a:rPr lang="en-US" dirty="0"/>
              <a:t>This builds brand awareness/ recognition </a:t>
            </a:r>
          </a:p>
          <a:p>
            <a:r>
              <a:rPr lang="en-US" dirty="0"/>
              <a:t>Have stories constantly posted, you can have your employees get involved and post frequently throughout the day</a:t>
            </a:r>
          </a:p>
          <a:p>
            <a:r>
              <a:rPr lang="en-US" dirty="0"/>
              <a:t>Offer incentives to your employees to post so it makes it fun and engaging to them rather than a chore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97D8A6-1C5A-42B6-AE78-F3D0F9BDF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B330219-3CD9-2B91-9421-FB38C72C6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340" y="2673845"/>
            <a:ext cx="3299579" cy="150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767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24F96-02A3-3F02-F429-E7F212C38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02368"/>
          </a:xfrm>
        </p:spPr>
        <p:txBody>
          <a:bodyPr/>
          <a:lstStyle/>
          <a:p>
            <a:r>
              <a:rPr lang="en-US" dirty="0">
                <a:latin typeface="Felix Titling" pitchFamily="82" charset="77"/>
              </a:rPr>
              <a:t>THANK YOU!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09BF3-F9A1-6F75-0AE5-1EB2A4495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Thank you for joining </a:t>
            </a:r>
          </a:p>
          <a:p>
            <a:r>
              <a:rPr lang="en-US" dirty="0"/>
              <a:t>Any questions, we are always here to help. Our information is below: 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/>
              <a:t>Madeleine Harrington: </a:t>
            </a:r>
            <a:r>
              <a:rPr lang="en-US" dirty="0">
                <a:hlinkClick r:id="rId2"/>
              </a:rPr>
              <a:t>mharrington@devotedcreations.com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Alex Zeedyk: </a:t>
            </a:r>
            <a:r>
              <a:rPr lang="en-US" dirty="0">
                <a:hlinkClick r:id="rId3"/>
              </a:rPr>
              <a:t>azeedyk@devotedcreations.com</a:t>
            </a:r>
            <a:r>
              <a:rPr lang="en-US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7BF1D5-D480-8499-2570-E8E7F4F8E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3171825"/>
            <a:ext cx="35814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01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811D-104E-3F53-FA73-573B18DC5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Felix Titling" pitchFamily="82" charset="77"/>
                <a:cs typeface="Broadway" panose="020F0502020204030204" pitchFamily="34" charset="0"/>
              </a:rPr>
              <a:t>Social Media Statistics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8341FD5-C970-2C53-573E-3B9FFF69DE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1825215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0507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5DCAB-9D67-B1A0-AC06-40FA2D46A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Felix Titling" pitchFamily="82" charset="77"/>
              </a:rPr>
              <a:t>Power of Social Media </a:t>
            </a:r>
            <a:endParaRPr lang="en-US" dirty="0">
              <a:latin typeface="Felix Titling" pitchFamily="8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45368-2636-42AD-27EF-355D9C67A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You need to start with the end in mind </a:t>
            </a:r>
          </a:p>
          <a:p>
            <a:r>
              <a:rPr lang="en-US"/>
              <a:t>What does this mean? </a:t>
            </a:r>
          </a:p>
          <a:p>
            <a:r>
              <a:rPr lang="en-US"/>
              <a:t>Increases your market outreach </a:t>
            </a:r>
          </a:p>
          <a:p>
            <a:r>
              <a:rPr lang="en-US"/>
              <a:t>Reduces marketing costs as social media is a completely free platform for your business to promote your salon and services</a:t>
            </a:r>
          </a:p>
          <a:p>
            <a:pPr marL="0" indent="0">
              <a:buNone/>
            </a:pPr>
            <a:r>
              <a:rPr lang="en-US"/>
              <a:t> </a:t>
            </a:r>
          </a:p>
          <a:p>
            <a:endParaRPr lang="en-US"/>
          </a:p>
          <a:p>
            <a:pPr lvl="1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E91EA1D-89C7-4C8A-C443-392DEC4E0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432" y="4804229"/>
            <a:ext cx="3973660" cy="181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81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25CFE-F6B5-574D-5FBB-4B55A6474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319" y="242888"/>
            <a:ext cx="5127172" cy="14859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>
                <a:latin typeface="Felix Titling" pitchFamily="82" charset="77"/>
              </a:rPr>
              <a:t>Advantages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67E2D8A-19BE-48A0-889C-CCAC02348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Content Placeholder 8" descr="A picture containing application&#10;&#10;Description automatically generated">
            <a:extLst>
              <a:ext uri="{FF2B5EF4-FFF2-40B4-BE49-F238E27FC236}">
                <a16:creationId xmlns:a16="http://schemas.microsoft.com/office/drawing/2014/main" id="{E37A9E68-013F-7ABD-65A5-2C5CACA40B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2"/>
          <a:stretch/>
        </p:blipFill>
        <p:spPr>
          <a:xfrm>
            <a:off x="2355934" y="985838"/>
            <a:ext cx="8234362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26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95578-BA73-8B05-43B4-53D3E4BFD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elix Titling" pitchFamily="82" charset="77"/>
                <a:cs typeface="Broadway" panose="020F0502020204030204" pitchFamily="34" charset="0"/>
              </a:rPr>
              <a:t>Post engaging Content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9FC7CC-4461-8C3F-DC8D-AF17F2482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Always have a story posted; there are 500 million active stories everyday. This leads to engagement, reshares, and page visits. </a:t>
            </a:r>
          </a:p>
          <a:p>
            <a:r>
              <a:rPr lang="en-US" b="1" dirty="0"/>
              <a:t>Post content that will be saved, shared, liked and commented on.</a:t>
            </a:r>
          </a:p>
          <a:p>
            <a:r>
              <a:rPr lang="en-US" b="1" dirty="0"/>
              <a:t>Types of content: </a:t>
            </a:r>
          </a:p>
          <a:p>
            <a:pPr lvl="1"/>
            <a:r>
              <a:rPr lang="en-US" b="1" dirty="0"/>
              <a:t>Informational/ Educational- Teach your audience something </a:t>
            </a:r>
          </a:p>
          <a:p>
            <a:pPr lvl="1"/>
            <a:r>
              <a:rPr lang="en-US" b="1" dirty="0"/>
              <a:t>Entertaining- Meme, quote, relatable posts</a:t>
            </a:r>
          </a:p>
          <a:p>
            <a:pPr lvl="1"/>
            <a:r>
              <a:rPr lang="en-US" b="1" dirty="0"/>
              <a:t>UGC- User generated content</a:t>
            </a:r>
          </a:p>
          <a:p>
            <a:pPr lvl="1"/>
            <a:r>
              <a:rPr lang="en-US" b="1" dirty="0"/>
              <a:t>Promotional- promoting sales/ deals </a:t>
            </a:r>
          </a:p>
          <a:p>
            <a:pPr lvl="1"/>
            <a:r>
              <a:rPr lang="en-US" b="1" dirty="0"/>
              <a:t>Filler- Post specifically to make feel look pretty, clean, and aesthetic. Keep filler posts to a minimum </a:t>
            </a:r>
          </a:p>
          <a:p>
            <a:pPr lvl="1"/>
            <a:r>
              <a:rPr lang="en-US" b="1" dirty="0"/>
              <a:t>Add questions into your captions and create entertaining captions</a:t>
            </a:r>
          </a:p>
        </p:txBody>
      </p:sp>
    </p:spTree>
    <p:extLst>
      <p:ext uri="{BB962C8B-B14F-4D97-AF65-F5344CB8AC3E}">
        <p14:creationId xmlns:p14="http://schemas.microsoft.com/office/powerpoint/2010/main" val="1507090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52A44-CE77-49E6-968E-D7154B744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Felix Titling" pitchFamily="82" charset="77"/>
                <a:cs typeface="Broadway" panose="020F0502020204030204" pitchFamily="34" charset="0"/>
              </a:rPr>
              <a:t>Engaging content continued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4169A-C5FE-C9BD-04E6-E690E5417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Informational/ Educational: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432B6A1-5318-57E2-A523-C2CB0E0D3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8" y="2770188"/>
            <a:ext cx="3794125" cy="3732072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2C39BF6A-2DF2-FC28-B08B-1F2D72A16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13" y="2770188"/>
            <a:ext cx="3767281" cy="3732072"/>
          </a:xfrm>
          <a:prstGeom prst="rect">
            <a:avLst/>
          </a:prstGeom>
        </p:spPr>
      </p:pic>
      <p:pic>
        <p:nvPicPr>
          <p:cNvPr id="9" name="Picture 8" descr="Diagram&#10;&#10;Description automatically generated with low confidence">
            <a:extLst>
              <a:ext uri="{FF2B5EF4-FFF2-40B4-BE49-F238E27FC236}">
                <a16:creationId xmlns:a16="http://schemas.microsoft.com/office/drawing/2014/main" id="{9E317BC5-2BD0-3AC3-2B82-41941EC33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2639" y="2770188"/>
            <a:ext cx="3767280" cy="373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111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A42F9-FF2E-7882-E208-F07E1B2BA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elix Titling" pitchFamily="82" charset="77"/>
                <a:cs typeface="Broadway" panose="020F0502020204030204" pitchFamily="34" charset="0"/>
              </a:rPr>
              <a:t>Engaging content continued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EB71B-3E04-F0A9-FBAB-27846DB280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Entertaining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BFA3A4FC-DFE3-36AD-6B73-F8E0CE4AB4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871787"/>
            <a:ext cx="3651250" cy="3608595"/>
          </a:xfrm>
          <a:prstGeom prst="rect">
            <a:avLst/>
          </a:prstGeom>
        </p:spPr>
      </p:pic>
      <p:pic>
        <p:nvPicPr>
          <p:cNvPr id="7" name="Picture 6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33A6469C-937C-AB85-4B48-5E5EB119D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112" y="1988209"/>
            <a:ext cx="4513263" cy="449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10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ACB14-4674-1CA8-0CCB-4693EC072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elix Titling" pitchFamily="82" charset="77"/>
                <a:cs typeface="Broadway" panose="020F0502020204030204" pitchFamily="34" charset="0"/>
              </a:rPr>
              <a:t>Engaging content continued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0FC64-828D-3DA5-1633-D879EFB614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UGC</a:t>
            </a:r>
          </a:p>
        </p:txBody>
      </p:sp>
      <p:pic>
        <p:nvPicPr>
          <p:cNvPr id="5" name="Picture 4" descr="A person holding a bottle&#10;&#10;Description automatically generated with low confidence">
            <a:extLst>
              <a:ext uri="{FF2B5EF4-FFF2-40B4-BE49-F238E27FC236}">
                <a16:creationId xmlns:a16="http://schemas.microsoft.com/office/drawing/2014/main" id="{C60A93F3-9FCD-3670-D2B8-4CD76813B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12" y="2765425"/>
            <a:ext cx="3665538" cy="36312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C64928-78E6-55D5-3D77-EEADB3093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50" y="2765425"/>
            <a:ext cx="4195273" cy="3631280"/>
          </a:xfrm>
          <a:prstGeom prst="rect">
            <a:avLst/>
          </a:prstGeom>
        </p:spPr>
      </p:pic>
      <p:pic>
        <p:nvPicPr>
          <p:cNvPr id="9" name="Picture 8" descr="A person holding a bottle of hot sauce&#10;&#10;Description automatically generated with low confidence">
            <a:extLst>
              <a:ext uri="{FF2B5EF4-FFF2-40B4-BE49-F238E27FC236}">
                <a16:creationId xmlns:a16="http://schemas.microsoft.com/office/drawing/2014/main" id="{679E4B34-B58C-6002-1EDD-7BA8CF4E2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4423" y="2765425"/>
            <a:ext cx="3356260" cy="363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27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E6FD5-8190-DC58-4462-E996839AA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elix Titling" pitchFamily="82" charset="77"/>
                <a:cs typeface="Broadway" panose="020F0502020204030204" pitchFamily="34" charset="0"/>
              </a:rPr>
              <a:t>Engaging content continued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3F073-8955-02C1-7A5A-A6C4D9B20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Promotional </a:t>
            </a: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031ABA91-4C54-60B1-B139-899924FEE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49" y="2412317"/>
            <a:ext cx="4270375" cy="425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85228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{D2EF641A-A251-B346-8180-00FEF93CD25B}tf10001072</Template>
  <TotalTime>22827</TotalTime>
  <Words>955</Words>
  <Application>Microsoft Macintosh PowerPoint</Application>
  <PresentationFormat>Widescreen</PresentationFormat>
  <Paragraphs>103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Felix Titling</vt:lpstr>
      <vt:lpstr>Franklin Gothic Book</vt:lpstr>
      <vt:lpstr>Crop</vt:lpstr>
      <vt:lpstr>SOCIAL MEDIA TRAINING</vt:lpstr>
      <vt:lpstr>Social Media Statistics</vt:lpstr>
      <vt:lpstr>Power of Social Media </vt:lpstr>
      <vt:lpstr>Advantages</vt:lpstr>
      <vt:lpstr>Post engaging Content</vt:lpstr>
      <vt:lpstr>Engaging content continued</vt:lpstr>
      <vt:lpstr>Engaging content continued</vt:lpstr>
      <vt:lpstr>Engaging content continued</vt:lpstr>
      <vt:lpstr>Engaging content continued</vt:lpstr>
      <vt:lpstr>Engaging content continued</vt:lpstr>
      <vt:lpstr>Post on multiple platforms</vt:lpstr>
      <vt:lpstr>Do’s and don'ts </vt:lpstr>
      <vt:lpstr>Do’s and don'ts </vt:lpstr>
      <vt:lpstr>Applications to help </vt:lpstr>
      <vt:lpstr>Profile picture and  Social Media Handle</vt:lpstr>
      <vt:lpstr>BIO</vt:lpstr>
      <vt:lpstr>How to post/ what to post?</vt:lpstr>
      <vt:lpstr>How to post/ what to post?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TRAINING</dc:title>
  <dc:creator>Madeleine Harrington</dc:creator>
  <cp:lastModifiedBy>Megan Racine</cp:lastModifiedBy>
  <cp:revision>8</cp:revision>
  <dcterms:created xsi:type="dcterms:W3CDTF">2023-01-03T16:49:33Z</dcterms:created>
  <dcterms:modified xsi:type="dcterms:W3CDTF">2023-01-31T15:36:38Z</dcterms:modified>
</cp:coreProperties>
</file>