
<file path=[Content_Types].xml><?xml version="1.0" encoding="utf-8"?>
<Types xmlns="http://schemas.openxmlformats.org/package/2006/content-types">
  <Default Extension="emf" ContentType="image/x-emf"/>
  <Default Extension="jpeg" ContentType="image/jpeg"/>
  <Default Extension="jpg" ContentType="image/jpeg"/>
  <Default Extension="m4a" ContentType="audi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702" r:id="rId3"/>
    <p:sldId id="674" r:id="rId4"/>
    <p:sldId id="742" r:id="rId5"/>
    <p:sldId id="760" r:id="rId6"/>
    <p:sldId id="761" r:id="rId7"/>
    <p:sldId id="762" r:id="rId8"/>
    <p:sldId id="763" r:id="rId9"/>
    <p:sldId id="753" r:id="rId10"/>
    <p:sldId id="754" r:id="rId11"/>
    <p:sldId id="755" r:id="rId12"/>
    <p:sldId id="756" r:id="rId13"/>
    <p:sldId id="757" r:id="rId14"/>
    <p:sldId id="758" r:id="rId15"/>
    <p:sldId id="759" r:id="rId16"/>
    <p:sldId id="712" r:id="rId17"/>
    <p:sldId id="713" r:id="rId18"/>
    <p:sldId id="630" r:id="rId19"/>
    <p:sldId id="714" r:id="rId20"/>
    <p:sldId id="715" r:id="rId21"/>
    <p:sldId id="643" r:id="rId22"/>
    <p:sldId id="569" r:id="rId23"/>
    <p:sldId id="309" r:id="rId24"/>
    <p:sldId id="535" r:id="rId25"/>
    <p:sldId id="764" r:id="rId26"/>
    <p:sldId id="765" r:id="rId27"/>
    <p:sldId id="73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04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080"/>
    <p:restoredTop sz="96197"/>
  </p:normalViewPr>
  <p:slideViewPr>
    <p:cSldViewPr snapToGrid="0" snapToObjects="1">
      <p:cViewPr varScale="1">
        <p:scale>
          <a:sx n="113" d="100"/>
          <a:sy n="113" d="100"/>
        </p:scale>
        <p:origin x="20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FC37C7-B8A4-744B-A43C-6D3FBB4996EF}" type="datetimeFigureOut">
              <a:rPr lang="en-US" smtClean="0"/>
              <a:t>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D173B8-B51B-4249-851E-92B17108600D}" type="slidenum">
              <a:rPr lang="en-US" smtClean="0"/>
              <a:t>‹#›</a:t>
            </a:fld>
            <a:endParaRPr lang="en-US"/>
          </a:p>
        </p:txBody>
      </p:sp>
    </p:spTree>
    <p:extLst>
      <p:ext uri="{BB962C8B-B14F-4D97-AF65-F5344CB8AC3E}">
        <p14:creationId xmlns:p14="http://schemas.microsoft.com/office/powerpoint/2010/main" val="369648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6">
            <a:extLst>
              <a:ext uri="{FF2B5EF4-FFF2-40B4-BE49-F238E27FC236}">
                <a16:creationId xmlns:a16="http://schemas.microsoft.com/office/drawing/2014/main" id="{94F13324-1DB6-C24D-BF78-30F6FCB718A3}"/>
              </a:ext>
            </a:extLst>
          </p:cNvPr>
          <p:cNvSpPr txBox="1"/>
          <p:nvPr/>
        </p:nvSpPr>
        <p:spPr>
          <a:xfrm>
            <a:off x="4399196" y="9555480"/>
            <a:ext cx="3372837"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FDE2100-65DB-824A-9896-97BF7B7E6174}" type="slidenum">
              <a:t>9</a:t>
            </a:fld>
            <a:endParaRPr lang="en-US"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3" name="Slide Image Placeholder 1">
            <a:extLst>
              <a:ext uri="{FF2B5EF4-FFF2-40B4-BE49-F238E27FC236}">
                <a16:creationId xmlns:a16="http://schemas.microsoft.com/office/drawing/2014/main" id="{67B2A0F8-1CE2-BE45-B350-6702D285D3F5}"/>
              </a:ext>
            </a:extLst>
          </p:cNvPr>
          <p:cNvSpPr>
            <a:spLocks noGrp="1" noRot="1" noChangeAspect="1"/>
          </p:cNvSpPr>
          <p:nvPr>
            <p:ph type="sldImg"/>
          </p:nvPr>
        </p:nvSpPr>
        <p:spPr>
          <a:xfrm>
            <a:off x="533400" y="763588"/>
            <a:ext cx="6704013" cy="3771900"/>
          </a:xfrm>
          <a:solidFill>
            <a:srgbClr val="4472C4"/>
          </a:solidFill>
          <a:ln w="25402">
            <a:solidFill>
              <a:srgbClr val="2F528F"/>
            </a:solidFill>
            <a:prstDash val="solid"/>
          </a:ln>
        </p:spPr>
      </p:sp>
      <p:sp>
        <p:nvSpPr>
          <p:cNvPr id="4" name="Notes Placeholder 2">
            <a:extLst>
              <a:ext uri="{FF2B5EF4-FFF2-40B4-BE49-F238E27FC236}">
                <a16:creationId xmlns:a16="http://schemas.microsoft.com/office/drawing/2014/main" id="{8C25D1DE-B406-9F4F-AA8E-E657061C8FB1}"/>
              </a:ext>
            </a:extLst>
          </p:cNvPr>
          <p:cNvSpPr txBox="1">
            <a:spLocks noGrp="1"/>
          </p:cNvSpPr>
          <p:nvPr>
            <p:ph type="body" sz="quarter" idx="1"/>
          </p:nvPr>
        </p:nvSpPr>
        <p:spPr/>
        <p:txBody>
          <a:bodyPr/>
          <a:lstStyle/>
          <a:p>
            <a:endParaRPr lang="en-US"/>
          </a:p>
        </p:txBody>
      </p:sp>
    </p:spTree>
    <p:extLst>
      <p:ext uri="{BB962C8B-B14F-4D97-AF65-F5344CB8AC3E}">
        <p14:creationId xmlns:p14="http://schemas.microsoft.com/office/powerpoint/2010/main" val="1790832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49C71-DF90-3743-8299-73506C28384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9D9106-8CBD-BA49-81B8-656E88B9B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E6B210-4B70-314D-A728-4CA3825A29C7}"/>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5" name="Footer Placeholder 4">
            <a:extLst>
              <a:ext uri="{FF2B5EF4-FFF2-40B4-BE49-F238E27FC236}">
                <a16:creationId xmlns:a16="http://schemas.microsoft.com/office/drawing/2014/main" id="{1E5C53FD-96D3-6041-A667-1CA0CAD896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D1432B-4AFD-1048-AEFF-637229F185E0}"/>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3867041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D3388-A36A-694A-90DC-258791215EC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B3C5BC-3963-EC4E-99B4-4563FD22B9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8EF344-E325-684C-A1E0-50756D0E6E14}"/>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5" name="Footer Placeholder 4">
            <a:extLst>
              <a:ext uri="{FF2B5EF4-FFF2-40B4-BE49-F238E27FC236}">
                <a16:creationId xmlns:a16="http://schemas.microsoft.com/office/drawing/2014/main" id="{0AEAFFE4-8F73-FF45-A97D-E0BB375FB4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898065-0ED7-B94A-BDA2-ACFF4621B655}"/>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364273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8A7A15-DFF9-044E-9514-F33607A5B8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8F6AB1-D3DF-8D43-86FC-98A49686EF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4296E3-2144-DF4A-A3BD-923CE9D4D1C9}"/>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5" name="Footer Placeholder 4">
            <a:extLst>
              <a:ext uri="{FF2B5EF4-FFF2-40B4-BE49-F238E27FC236}">
                <a16:creationId xmlns:a16="http://schemas.microsoft.com/office/drawing/2014/main" id="{E5395D49-9121-1742-BF40-E07BC3B00A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3E76B5-DB5B-1E46-A6DB-CADA03125BA1}"/>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2567519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1B4E-C39B-B245-8B7F-EA8A645E37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EA7633-75CF-9848-9DD2-52A2282AADF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987A92-95BB-1A48-813F-7298A3049F48}"/>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5" name="Footer Placeholder 4">
            <a:extLst>
              <a:ext uri="{FF2B5EF4-FFF2-40B4-BE49-F238E27FC236}">
                <a16:creationId xmlns:a16="http://schemas.microsoft.com/office/drawing/2014/main" id="{E6636CBB-3BD6-1549-B39E-3CAF3902D5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81D5A2-7CFE-B348-8EF4-C1C3406280D1}"/>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1210422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1C260-D633-544E-A8F2-D2D7667743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AE66DFA-21C2-F845-862A-963D5D23F1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4D5260-ECC4-4D4B-8F0C-08E264DA22CF}"/>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5" name="Footer Placeholder 4">
            <a:extLst>
              <a:ext uri="{FF2B5EF4-FFF2-40B4-BE49-F238E27FC236}">
                <a16:creationId xmlns:a16="http://schemas.microsoft.com/office/drawing/2014/main" id="{0C38AA0D-E777-084B-856A-AA87FE0505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0BD76B-DFC0-2749-8B85-B705010970C1}"/>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3491120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73DE7-A5A9-FD44-98D2-241AF3AC0B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53A91A-AD9B-C648-9941-2235D13D7F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9F5A03-E8F3-964B-A70E-740D73641D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070024F-55CB-F54A-8B0B-41CB0A128DAD}"/>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6" name="Footer Placeholder 5">
            <a:extLst>
              <a:ext uri="{FF2B5EF4-FFF2-40B4-BE49-F238E27FC236}">
                <a16:creationId xmlns:a16="http://schemas.microsoft.com/office/drawing/2014/main" id="{93EBD05C-5A3E-9E48-A81D-1B125E9C97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C88DF2-BFDB-A248-8D4A-2B59C579D437}"/>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932495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C7CC-7B40-0F48-B0ED-CA76FD43F9A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099E61-BF85-A341-8F52-089BD2C576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AC618E-EA85-6340-851D-64E97DCA784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26C5C47-DFD3-DC4D-9DA2-F9BB0D0E4AE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F7F799-1848-BC43-B0A6-41E47E9B278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1C5A4F9-6F16-0F4E-A926-F74DB2B47AE3}"/>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8" name="Footer Placeholder 7">
            <a:extLst>
              <a:ext uri="{FF2B5EF4-FFF2-40B4-BE49-F238E27FC236}">
                <a16:creationId xmlns:a16="http://schemas.microsoft.com/office/drawing/2014/main" id="{32C33F81-83CE-1243-ACE0-33A7972D4AC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0B4DAD-C09B-6845-B28E-4DEB96DC15C0}"/>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3412291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E17FB-A8D1-1347-AA26-9C7C76A439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44C5596-07E1-7B47-A72F-2335E1EEAB91}"/>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4" name="Footer Placeholder 3">
            <a:extLst>
              <a:ext uri="{FF2B5EF4-FFF2-40B4-BE49-F238E27FC236}">
                <a16:creationId xmlns:a16="http://schemas.microsoft.com/office/drawing/2014/main" id="{1647595F-0307-114F-842C-DF3D1F23F63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1523BF-5E70-9D43-B34C-57742CC44056}"/>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123837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D51C0D-CEBA-684D-9979-3937FD604E8B}"/>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3" name="Footer Placeholder 2">
            <a:extLst>
              <a:ext uri="{FF2B5EF4-FFF2-40B4-BE49-F238E27FC236}">
                <a16:creationId xmlns:a16="http://schemas.microsoft.com/office/drawing/2014/main" id="{9783F724-B36D-EE48-8983-07A3CE7DF4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D966ED-CB86-5E48-8081-AA8F90E0D752}"/>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2347549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7CDBF-23F4-0048-AAA6-9F6385DF57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A76FD2-31FD-7040-A848-D3395A5922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104BD6-4BAA-7847-B29A-ACC1BC3958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7F9DF8-327D-1143-8EBD-8E9B549D5E67}"/>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6" name="Footer Placeholder 5">
            <a:extLst>
              <a:ext uri="{FF2B5EF4-FFF2-40B4-BE49-F238E27FC236}">
                <a16:creationId xmlns:a16="http://schemas.microsoft.com/office/drawing/2014/main" id="{FB07D559-8CA2-414C-922B-9F30962F39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EC6851-A578-1B4A-B55B-3F375487BEA8}"/>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624622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20FD5-5928-C54C-84BA-F8131945C5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28FCF8-8A0D-F544-92C5-C9D25E6A32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270071-91C1-D443-8331-7E03613A01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ED8CB7-A1BB-3340-A43E-A409F94A4417}"/>
              </a:ext>
            </a:extLst>
          </p:cNvPr>
          <p:cNvSpPr>
            <a:spLocks noGrp="1"/>
          </p:cNvSpPr>
          <p:nvPr>
            <p:ph type="dt" sz="half" idx="10"/>
          </p:nvPr>
        </p:nvSpPr>
        <p:spPr/>
        <p:txBody>
          <a:bodyPr/>
          <a:lstStyle/>
          <a:p>
            <a:fld id="{A3E821CF-3A28-AC48-B445-9A6829A9A1F7}" type="datetimeFigureOut">
              <a:rPr lang="en-US" smtClean="0"/>
              <a:t>1/20/23</a:t>
            </a:fld>
            <a:endParaRPr lang="en-US"/>
          </a:p>
        </p:txBody>
      </p:sp>
      <p:sp>
        <p:nvSpPr>
          <p:cNvPr id="6" name="Footer Placeholder 5">
            <a:extLst>
              <a:ext uri="{FF2B5EF4-FFF2-40B4-BE49-F238E27FC236}">
                <a16:creationId xmlns:a16="http://schemas.microsoft.com/office/drawing/2014/main" id="{F6E20499-897D-B542-B307-0A7E3EE36C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811D47-F739-5B40-945B-3200F22DA5D1}"/>
              </a:ext>
            </a:extLst>
          </p:cNvPr>
          <p:cNvSpPr>
            <a:spLocks noGrp="1"/>
          </p:cNvSpPr>
          <p:nvPr>
            <p:ph type="sldNum" sz="quarter" idx="12"/>
          </p:nvPr>
        </p:nvSpPr>
        <p:spPr/>
        <p:txBody>
          <a:bodyPr/>
          <a:lstStyle/>
          <a:p>
            <a:fld id="{0AC5D2AD-5717-F14E-8874-CDDC60A536CF}" type="slidenum">
              <a:rPr lang="en-US" smtClean="0"/>
              <a:t>‹#›</a:t>
            </a:fld>
            <a:endParaRPr lang="en-US"/>
          </a:p>
        </p:txBody>
      </p:sp>
    </p:spTree>
    <p:extLst>
      <p:ext uri="{BB962C8B-B14F-4D97-AF65-F5344CB8AC3E}">
        <p14:creationId xmlns:p14="http://schemas.microsoft.com/office/powerpoint/2010/main" val="2658164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F0FB4A-0FB5-774B-87E9-A3ABAD7AD1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01A471-401A-EA4E-9944-F8A0A29265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F99CA-4425-F640-A373-F1E95F43F5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821CF-3A28-AC48-B445-9A6829A9A1F7}" type="datetimeFigureOut">
              <a:rPr lang="en-US" smtClean="0"/>
              <a:t>1/20/23</a:t>
            </a:fld>
            <a:endParaRPr lang="en-US"/>
          </a:p>
        </p:txBody>
      </p:sp>
      <p:sp>
        <p:nvSpPr>
          <p:cNvPr id="5" name="Footer Placeholder 4">
            <a:extLst>
              <a:ext uri="{FF2B5EF4-FFF2-40B4-BE49-F238E27FC236}">
                <a16:creationId xmlns:a16="http://schemas.microsoft.com/office/drawing/2014/main" id="{649A1167-5DA5-1945-9222-144EA5FD09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9778690-D0E1-A342-89A8-27B928C3E2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5D2AD-5717-F14E-8874-CDDC60A536CF}" type="slidenum">
              <a:rPr lang="en-US" smtClean="0"/>
              <a:t>‹#›</a:t>
            </a:fld>
            <a:endParaRPr lang="en-US"/>
          </a:p>
        </p:txBody>
      </p:sp>
    </p:spTree>
    <p:extLst>
      <p:ext uri="{BB962C8B-B14F-4D97-AF65-F5344CB8AC3E}">
        <p14:creationId xmlns:p14="http://schemas.microsoft.com/office/powerpoint/2010/main" val="24759759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2.png"/><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2.png"/><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tiff"/><Relationship Id="rId5" Type="http://schemas.openxmlformats.org/officeDocument/2006/relationships/image" Target="../media/image4.png"/><Relationship Id="rId10" Type="http://schemas.openxmlformats.org/officeDocument/2006/relationships/image" Target="../media/image2.png"/><Relationship Id="rId4" Type="http://schemas.openxmlformats.org/officeDocument/2006/relationships/image" Target="../media/image3.jpe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2.png"/><Relationship Id="rId4" Type="http://schemas.openxmlformats.org/officeDocument/2006/relationships/image" Target="../media/image31.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2.pn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2.png"/><Relationship Id="rId4" Type="http://schemas.openxmlformats.org/officeDocument/2006/relationships/image" Target="../media/image33.jp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2.pn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2.png"/><Relationship Id="rId4" Type="http://schemas.openxmlformats.org/officeDocument/2006/relationships/image" Target="../media/image35.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2.png"/><Relationship Id="rId4" Type="http://schemas.openxmlformats.org/officeDocument/2006/relationships/image" Target="../media/image9.jp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2.png"/><Relationship Id="rId5" Type="http://schemas.openxmlformats.org/officeDocument/2006/relationships/image" Target="../media/image36.png"/><Relationship Id="rId4" Type="http://schemas.openxmlformats.org/officeDocument/2006/relationships/image" Target="../media/image9.jp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7.m4a"/><Relationship Id="rId1" Type="http://schemas.microsoft.com/office/2007/relationships/media" Target="../media/media27.m4a"/><Relationship Id="rId5" Type="http://schemas.openxmlformats.org/officeDocument/2006/relationships/image" Target="../media/image2.pn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8" Type="http://schemas.openxmlformats.org/officeDocument/2006/relationships/image" Target="../media/image14.tiff"/><Relationship Id="rId13" Type="http://schemas.openxmlformats.org/officeDocument/2006/relationships/image" Target="../media/image19.png"/><Relationship Id="rId3" Type="http://schemas.openxmlformats.org/officeDocument/2006/relationships/slideLayout" Target="../slideLayouts/slideLayout7.xml"/><Relationship Id="rId7" Type="http://schemas.openxmlformats.org/officeDocument/2006/relationships/image" Target="../media/image13.emf"/><Relationship Id="rId12" Type="http://schemas.openxmlformats.org/officeDocument/2006/relationships/image" Target="../media/image18.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tiff"/><Relationship Id="rId4" Type="http://schemas.openxmlformats.org/officeDocument/2006/relationships/image" Target="../media/image9.jpg"/><Relationship Id="rId9" Type="http://schemas.openxmlformats.org/officeDocument/2006/relationships/image" Target="../media/image15.tiff"/><Relationship Id="rId1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image" Target="../media/image20.png"/><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miling at the camera&#10;&#10;Description automatically generated with medium confidence">
            <a:extLst>
              <a:ext uri="{FF2B5EF4-FFF2-40B4-BE49-F238E27FC236}">
                <a16:creationId xmlns:a16="http://schemas.microsoft.com/office/drawing/2014/main" id="{09011765-7F6B-394B-AAD5-A03E6936EEE7}"/>
              </a:ext>
            </a:extLst>
          </p:cNvPr>
          <p:cNvPicPr>
            <a:picLocks noChangeAspect="1"/>
          </p:cNvPicPr>
          <p:nvPr/>
        </p:nvPicPr>
        <p:blipFill>
          <a:blip r:embed="rId4"/>
          <a:stretch>
            <a:fillRect/>
          </a:stretch>
        </p:blipFill>
        <p:spPr>
          <a:xfrm>
            <a:off x="4733" y="0"/>
            <a:ext cx="12182534" cy="6858000"/>
          </a:xfrm>
          <a:prstGeom prst="rect">
            <a:avLst/>
          </a:prstGeom>
        </p:spPr>
      </p:pic>
      <p:sp>
        <p:nvSpPr>
          <p:cNvPr id="3" name="TextBox 2">
            <a:extLst>
              <a:ext uri="{FF2B5EF4-FFF2-40B4-BE49-F238E27FC236}">
                <a16:creationId xmlns:a16="http://schemas.microsoft.com/office/drawing/2014/main" id="{431A6F0E-DA93-CA49-82B6-548FF185D0E3}"/>
              </a:ext>
            </a:extLst>
          </p:cNvPr>
          <p:cNvSpPr txBox="1"/>
          <p:nvPr/>
        </p:nvSpPr>
        <p:spPr>
          <a:xfrm>
            <a:off x="8129333" y="2107649"/>
            <a:ext cx="4057934" cy="2308324"/>
          </a:xfrm>
          <a:prstGeom prst="rect">
            <a:avLst/>
          </a:prstGeom>
          <a:noFill/>
        </p:spPr>
        <p:txBody>
          <a:bodyPr wrap="square" rtlCol="0">
            <a:spAutoFit/>
          </a:bodyPr>
          <a:lstStyle/>
          <a:p>
            <a:pPr algn="ctr"/>
            <a:r>
              <a:rPr lang="en-US" sz="4800" dirty="0">
                <a:solidFill>
                  <a:srgbClr val="FF40FF"/>
                </a:solidFill>
                <a:latin typeface="Bodoni 72 Book" pitchFamily="2" charset="0"/>
              </a:rPr>
              <a:t>Devoted to YOUR Success for 2023!</a:t>
            </a:r>
            <a:endParaRPr lang="en-US" sz="3600" dirty="0">
              <a:latin typeface="Bodoni 72 Book" pitchFamily="2" charset="0"/>
            </a:endParaRPr>
          </a:p>
        </p:txBody>
      </p:sp>
      <p:sp>
        <p:nvSpPr>
          <p:cNvPr id="4" name="TextBox 3">
            <a:extLst>
              <a:ext uri="{FF2B5EF4-FFF2-40B4-BE49-F238E27FC236}">
                <a16:creationId xmlns:a16="http://schemas.microsoft.com/office/drawing/2014/main" id="{B7790FB3-D6D4-344B-82E7-55BE10CCA0BF}"/>
              </a:ext>
            </a:extLst>
          </p:cNvPr>
          <p:cNvSpPr txBox="1"/>
          <p:nvPr/>
        </p:nvSpPr>
        <p:spPr>
          <a:xfrm>
            <a:off x="8056596" y="4748482"/>
            <a:ext cx="4057934" cy="1015663"/>
          </a:xfrm>
          <a:prstGeom prst="rect">
            <a:avLst/>
          </a:prstGeom>
          <a:noFill/>
        </p:spPr>
        <p:txBody>
          <a:bodyPr wrap="square" rtlCol="0">
            <a:spAutoFit/>
          </a:bodyPr>
          <a:lstStyle/>
          <a:p>
            <a:pPr algn="ctr"/>
            <a:r>
              <a:rPr lang="en-US" sz="2000" dirty="0">
                <a:latin typeface="Bodoni 72 Book" pitchFamily="2" charset="0"/>
              </a:rPr>
              <a:t>Devoted Creations</a:t>
            </a:r>
          </a:p>
          <a:p>
            <a:pPr algn="ctr"/>
            <a:r>
              <a:rPr lang="en-US" sz="2000" dirty="0">
                <a:latin typeface="Bodoni 72 Book" pitchFamily="2" charset="0"/>
              </a:rPr>
              <a:t>Planet Fitness</a:t>
            </a:r>
          </a:p>
          <a:p>
            <a:pPr algn="ctr"/>
            <a:r>
              <a:rPr lang="en-US" sz="2000" dirty="0">
                <a:latin typeface="Bodoni 72 Book" pitchFamily="2" charset="0"/>
              </a:rPr>
              <a:t>Madeleine Harrington</a:t>
            </a:r>
            <a:endParaRPr lang="en-US" sz="1400" dirty="0">
              <a:latin typeface="Bodoni 72 Book" pitchFamily="2" charset="0"/>
            </a:endParaRPr>
          </a:p>
        </p:txBody>
      </p:sp>
      <p:pic>
        <p:nvPicPr>
          <p:cNvPr id="9" name="Audio 8">
            <a:hlinkClick r:id="" action="ppaction://media"/>
            <a:extLst>
              <a:ext uri="{FF2B5EF4-FFF2-40B4-BE49-F238E27FC236}">
                <a16:creationId xmlns:a16="http://schemas.microsoft.com/office/drawing/2014/main" id="{D1632246-A49F-DCBA-3DBB-EF3398119D2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8621614"/>
      </p:ext>
    </p:extLst>
  </p:cSld>
  <p:clrMapOvr>
    <a:masterClrMapping/>
  </p:clrMapOvr>
  <mc:AlternateContent xmlns:mc="http://schemas.openxmlformats.org/markup-compatibility/2006">
    <mc:Choice xmlns:p14="http://schemas.microsoft.com/office/powerpoint/2010/main" Requires="p14">
      <p:transition spd="slow" p14:dur="2000" advTm="8510"/>
    </mc:Choice>
    <mc:Fallback>
      <p:transition spd="slow" advTm="85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924E5EAB-0E6B-E642-87DB-93A06786618D}"/>
              </a:ext>
            </a:extLst>
          </p:cNvPr>
          <p:cNvPicPr>
            <a:picLocks noChangeAspect="1"/>
          </p:cNvPicPr>
          <p:nvPr/>
        </p:nvPicPr>
        <p:blipFill>
          <a:blip r:embed="rId4"/>
          <a:stretch>
            <a:fillRect/>
          </a:stretch>
        </p:blipFill>
        <p:spPr>
          <a:xfrm>
            <a:off x="4733" y="0"/>
            <a:ext cx="12182534" cy="6858000"/>
          </a:xfrm>
          <a:prstGeom prst="rect">
            <a:avLst/>
          </a:prstGeom>
        </p:spPr>
      </p:pic>
      <p:sp>
        <p:nvSpPr>
          <p:cNvPr id="3" name="Content Placeholder 2">
            <a:extLst>
              <a:ext uri="{FF2B5EF4-FFF2-40B4-BE49-F238E27FC236}">
                <a16:creationId xmlns:a16="http://schemas.microsoft.com/office/drawing/2014/main" id="{426DDBF7-D8A6-FC43-B6AD-C79CFD844647}"/>
              </a:ext>
            </a:extLst>
          </p:cNvPr>
          <p:cNvSpPr txBox="1"/>
          <p:nvPr/>
        </p:nvSpPr>
        <p:spPr>
          <a:xfrm>
            <a:off x="5082362" y="1555845"/>
            <a:ext cx="6836922" cy="4893582"/>
          </a:xfrm>
          <a:prstGeom prst="rect">
            <a:avLst/>
          </a:prstGeom>
          <a:noFill/>
          <a:ln cap="flat">
            <a:noFill/>
          </a:ln>
        </p:spPr>
        <p:txBody>
          <a:bodyPr vert="horz" wrap="square" lIns="91440" tIns="45720" rIns="91440" bIns="45720" anchor="t" anchorCtr="0" compatLnSpc="1">
            <a:noAutofit/>
          </a:bodyPr>
          <a:lstStyle/>
          <a:p>
            <a:r>
              <a:rPr lang="en-US" sz="1300" dirty="0">
                <a:effectLst/>
                <a:latin typeface="Bodoni 72 Book" pitchFamily="2" charset="0"/>
              </a:rPr>
              <a:t>• Golden Glow Bronzing Serum – This revolutionary Vitamin C serum utilizes glowing levels of DHA to deeply nourish and hydrate while providing a luminous glow. </a:t>
            </a:r>
          </a:p>
          <a:p>
            <a:r>
              <a:rPr lang="en-US" sz="1300" dirty="0">
                <a:effectLst/>
                <a:latin typeface="Bodoni 72 Book" pitchFamily="2" charset="0"/>
              </a:rPr>
              <a:t>• </a:t>
            </a:r>
            <a:r>
              <a:rPr lang="en-US" sz="1300" dirty="0" err="1">
                <a:effectLst/>
                <a:latin typeface="Bodoni 72 Book" pitchFamily="2" charset="0"/>
              </a:rPr>
              <a:t>GlowPlex</a:t>
            </a:r>
            <a:r>
              <a:rPr lang="en-US" sz="1300" dirty="0">
                <a:effectLst/>
                <a:latin typeface="Bodoni 72 Book" pitchFamily="2" charset="0"/>
              </a:rPr>
              <a:t>™ - A multi-functional skincare active containing Niacinamide and anti-aging peptides to promote glowing skin, blur imperfections and helping to minimize the appearance of dark spots. </a:t>
            </a:r>
          </a:p>
          <a:p>
            <a:r>
              <a:rPr lang="en-US" sz="1300" dirty="0">
                <a:effectLst/>
                <a:latin typeface="Bodoni 72 Book" pitchFamily="2" charset="0"/>
              </a:rPr>
              <a:t>• X50 </a:t>
            </a:r>
            <a:r>
              <a:rPr lang="en-US" sz="1300" dirty="0" err="1">
                <a:effectLst/>
                <a:latin typeface="Bodoni 72 Book" pitchFamily="2" charset="0"/>
              </a:rPr>
              <a:t>PhotoGlow</a:t>
            </a:r>
            <a:r>
              <a:rPr lang="en-US" sz="1300" dirty="0">
                <a:effectLst/>
                <a:latin typeface="Bodoni 72 Book" pitchFamily="2" charset="0"/>
              </a:rPr>
              <a:t>™ - Glowing skin enhancer that turns light into cellular energy for increased luminosity and elasticity. </a:t>
            </a:r>
          </a:p>
          <a:p>
            <a:r>
              <a:rPr lang="en-US" sz="1300" dirty="0">
                <a:effectLst/>
                <a:latin typeface="Bodoni 72 Book" pitchFamily="2" charset="0"/>
              </a:rPr>
              <a:t>• Apple Cider Vinegar – Helps to absorb excess oils, unclogs blocked pores and improves hyperpigmentation. It also has the power to help restore the natural pH balance to the skin. </a:t>
            </a:r>
          </a:p>
          <a:p>
            <a:r>
              <a:rPr lang="en-US" sz="1300" dirty="0">
                <a:effectLst/>
                <a:latin typeface="Bodoni 72 Book" pitchFamily="2" charset="0"/>
              </a:rPr>
              <a:t>• Golden C – Contains Vitamin C with micro gold particles that allow the Vitamin C to penetrate deeper into the skin for enhanced complexion perfecting effects while also targeting the appearance of fine lines and pigmentation. </a:t>
            </a:r>
          </a:p>
          <a:p>
            <a:r>
              <a:rPr lang="en-US" sz="1300" dirty="0">
                <a:effectLst/>
                <a:latin typeface="Bodoni 72 Book" pitchFamily="2" charset="0"/>
              </a:rPr>
              <a:t>• </a:t>
            </a:r>
            <a:r>
              <a:rPr lang="en-US" sz="1300" dirty="0" err="1">
                <a:effectLst/>
                <a:latin typeface="Bodoni 72 Book" pitchFamily="2" charset="0"/>
              </a:rPr>
              <a:t>Superox</a:t>
            </a:r>
            <a:r>
              <a:rPr lang="en-US" sz="1300" dirty="0">
                <a:effectLst/>
                <a:latin typeface="Bodoni 72 Book" pitchFamily="2" charset="0"/>
              </a:rPr>
              <a:t> C™ – A specialty derived blend of Kakadu Plum known as one of the world’s richest sources of Vitamin C, </a:t>
            </a:r>
            <a:r>
              <a:rPr lang="en-US" sz="1300" dirty="0" err="1">
                <a:effectLst/>
                <a:latin typeface="Bodoni 72 Book" pitchFamily="2" charset="0"/>
              </a:rPr>
              <a:t>Superox</a:t>
            </a:r>
            <a:r>
              <a:rPr lang="en-US" sz="1300" dirty="0">
                <a:effectLst/>
                <a:latin typeface="Bodoni 72 Book" pitchFamily="2" charset="0"/>
              </a:rPr>
              <a:t> C is a potent antioxidant and contains micronutrient benefits that help to protect against environmental damage. </a:t>
            </a:r>
          </a:p>
          <a:p>
            <a:r>
              <a:rPr lang="en-US" sz="1300" dirty="0">
                <a:effectLst/>
                <a:latin typeface="Bodoni 72 Book" pitchFamily="2" charset="0"/>
              </a:rPr>
              <a:t>• Hyaluronic Acid – Hydrates through the layers of the skin to promote a bouncy, plump look. </a:t>
            </a:r>
          </a:p>
          <a:p>
            <a:r>
              <a:rPr lang="en-US" sz="1300" dirty="0">
                <a:effectLst/>
                <a:latin typeface="Bodoni 72 Book" pitchFamily="2" charset="0"/>
              </a:rPr>
              <a:t>• </a:t>
            </a:r>
            <a:r>
              <a:rPr lang="en-US" sz="1300" dirty="0" err="1">
                <a:effectLst/>
                <a:latin typeface="Bodoni 72 Book" pitchFamily="2" charset="0"/>
              </a:rPr>
              <a:t>Hyalufix</a:t>
            </a:r>
            <a:r>
              <a:rPr lang="en-US" sz="1300" dirty="0">
                <a:effectLst/>
                <a:latin typeface="Bodoni 72 Book" pitchFamily="2" charset="0"/>
              </a:rPr>
              <a:t>™ - Sustainably sourced from Thai ginger leaves, </a:t>
            </a:r>
            <a:r>
              <a:rPr lang="en-US" sz="1300" dirty="0" err="1">
                <a:effectLst/>
                <a:latin typeface="Bodoni 72 Book" pitchFamily="2" charset="0"/>
              </a:rPr>
              <a:t>Hyalufix</a:t>
            </a:r>
            <a:r>
              <a:rPr lang="en-US" sz="1300" dirty="0">
                <a:effectLst/>
                <a:latin typeface="Bodoni 72 Book" pitchFamily="2" charset="0"/>
              </a:rPr>
              <a:t>™ compliments the skin’s natural production of hyaluronic acid. Delivering intensive and deep down cellular hydration, </a:t>
            </a:r>
            <a:r>
              <a:rPr lang="en-US" sz="1300" dirty="0" err="1">
                <a:effectLst/>
                <a:latin typeface="Bodoni 72 Book" pitchFamily="2" charset="0"/>
              </a:rPr>
              <a:t>Hyalufix™contains</a:t>
            </a:r>
            <a:r>
              <a:rPr lang="en-US" sz="1300" dirty="0">
                <a:effectLst/>
                <a:latin typeface="Bodoni 72 Book" pitchFamily="2" charset="0"/>
              </a:rPr>
              <a:t> antioxidant properties and significantly appears to correct deep wrinkles, improve skin density, firm and plump the skin. </a:t>
            </a:r>
          </a:p>
          <a:p>
            <a:r>
              <a:rPr lang="en-US" sz="1300" dirty="0">
                <a:effectLst/>
                <a:latin typeface="Bodoni 72 Book" pitchFamily="2" charset="0"/>
              </a:rPr>
              <a:t>• </a:t>
            </a:r>
            <a:r>
              <a:rPr lang="en-US" sz="1300" dirty="0" err="1">
                <a:effectLst/>
                <a:latin typeface="Bodoni 72 Book" pitchFamily="2" charset="0"/>
              </a:rPr>
              <a:t>Centella</a:t>
            </a:r>
            <a:r>
              <a:rPr lang="en-US" sz="1300" dirty="0">
                <a:effectLst/>
                <a:latin typeface="Bodoni 72 Book" pitchFamily="2" charset="0"/>
              </a:rPr>
              <a:t> CAST – Helps to restore skins elasticity and firmness while boosting collagen production, as well as helps to reduce the appearance of stretch marks and sagging skin. </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1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300" dirty="0">
                <a:solidFill>
                  <a:srgbClr val="000000"/>
                </a:solidFill>
                <a:latin typeface="Bodoni 72 Book" pitchFamily="2" charset="0"/>
                <a:ea typeface="Baskerville" panose="02020502070401020303" pitchFamily="18" charset="0"/>
                <a:cs typeface="Lucida Sans" pitchFamily="2"/>
              </a:rPr>
              <a:t>Sweet Nectar Glow</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1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B18CF297-A533-0C4A-B331-7C06A67DB523}"/>
              </a:ext>
            </a:extLst>
          </p:cNvPr>
          <p:cNvSpPr txBox="1"/>
          <p:nvPr/>
        </p:nvSpPr>
        <p:spPr>
          <a:xfrm>
            <a:off x="4872251" y="147970"/>
            <a:ext cx="7047033"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CEglOw</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Vitamin C Infused Glowing Serum | Promotes a Luminous Complexion</a:t>
            </a:r>
          </a:p>
          <a:p>
            <a:r>
              <a:rPr lang="en-US" dirty="0">
                <a:effectLst/>
                <a:latin typeface="Baskerville" panose="02020502070401020303" pitchFamily="18" charset="0"/>
                <a:ea typeface="Baskerville" panose="02020502070401020303" pitchFamily="18" charset="0"/>
              </a:rPr>
              <a:t>Ultra-Hydrating Hyaluronic Acid &amp; Nutrient Rich Niacinamide</a:t>
            </a:r>
          </a:p>
        </p:txBody>
      </p:sp>
      <p:pic>
        <p:nvPicPr>
          <p:cNvPr id="2" name="Audio 1">
            <a:hlinkClick r:id="" action="ppaction://media"/>
            <a:extLst>
              <a:ext uri="{FF2B5EF4-FFF2-40B4-BE49-F238E27FC236}">
                <a16:creationId xmlns:a16="http://schemas.microsoft.com/office/drawing/2014/main" id="{341B3FF5-BD6F-0981-C0F4-ED38310D0F1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49942583"/>
      </p:ext>
    </p:extLst>
  </p:cSld>
  <p:clrMapOvr>
    <a:masterClrMapping/>
  </p:clrMapOvr>
  <mc:AlternateContent xmlns:mc="http://schemas.openxmlformats.org/markup-compatibility/2006">
    <mc:Choice xmlns:p14="http://schemas.microsoft.com/office/powerpoint/2010/main" Requires="p14">
      <p:transition spd="slow" p14:dur="2000" advTm="184981"/>
    </mc:Choice>
    <mc:Fallback>
      <p:transition spd="slow" advTm="1849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4"/>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4917896" y="1449322"/>
            <a:ext cx="6875592" cy="4993065"/>
          </a:xfrm>
          <a:prstGeom prst="rect">
            <a:avLst/>
          </a:prstGeom>
          <a:noFill/>
          <a:ln cap="flat">
            <a:noFill/>
          </a:ln>
        </p:spPr>
        <p:txBody>
          <a:bodyPr vert="horz" wrap="square" lIns="91440" tIns="45720" rIns="91440" bIns="45720" anchor="t" anchorCtr="0" compatLnSpc="1">
            <a:normAutofit fontScale="85000" lnSpcReduction="20000"/>
          </a:bodyPr>
          <a:lstStyle/>
          <a:p>
            <a:pPr>
              <a:lnSpc>
                <a:spcPct val="120000"/>
              </a:lnSpc>
            </a:pPr>
            <a:r>
              <a:rPr lang="en-US" dirty="0">
                <a:latin typeface="Bodoni 72 Book" pitchFamily="2" charset="0"/>
              </a:rPr>
              <a:t>• </a:t>
            </a:r>
            <a:r>
              <a:rPr lang="en-US" b="1" dirty="0">
                <a:latin typeface="BODONI 72 BOOK" pitchFamily="2" charset="0"/>
              </a:rPr>
              <a:t>Auto Darkening Complex </a:t>
            </a:r>
            <a:r>
              <a:rPr lang="en-US" dirty="0">
                <a:latin typeface="Bodoni 72 Book" pitchFamily="2" charset="0"/>
              </a:rPr>
              <a:t>– A proprietary blend that allows tanning results to develop more rapid and even for desired color perfection quickly. </a:t>
            </a:r>
          </a:p>
          <a:p>
            <a:pPr>
              <a:lnSpc>
                <a:spcPct val="120000"/>
              </a:lnSpc>
            </a:pPr>
            <a:r>
              <a:rPr lang="en-US" dirty="0">
                <a:latin typeface="Bodoni 72 Book" pitchFamily="2" charset="0"/>
              </a:rPr>
              <a:t>• </a:t>
            </a:r>
            <a:r>
              <a:rPr lang="en-US" b="1" dirty="0">
                <a:latin typeface="BODONI 72 BOOK" pitchFamily="2" charset="0"/>
              </a:rPr>
              <a:t>Violet Flower </a:t>
            </a:r>
            <a:r>
              <a:rPr lang="en-US" dirty="0">
                <a:latin typeface="Bodoni 72 Book" pitchFamily="2" charset="0"/>
              </a:rPr>
              <a:t>– Contains natural anti-inflammatory agents to calm irritated skin, helps to prevent acne by absorbing oil and relieves dry skin conditions.</a:t>
            </a:r>
          </a:p>
          <a:p>
            <a:pPr>
              <a:lnSpc>
                <a:spcPct val="120000"/>
              </a:lnSpc>
            </a:pPr>
            <a:r>
              <a:rPr lang="en-US" dirty="0">
                <a:latin typeface="Bodoni 72 Book" pitchFamily="2" charset="0"/>
              </a:rPr>
              <a:t>• </a:t>
            </a:r>
            <a:r>
              <a:rPr lang="en-US" b="1" dirty="0">
                <a:latin typeface="BODONI 72 BOOK" pitchFamily="2" charset="0"/>
              </a:rPr>
              <a:t>Vitamin B5 </a:t>
            </a:r>
            <a:r>
              <a:rPr lang="en-US" dirty="0">
                <a:latin typeface="Bodoni 72 Book" pitchFamily="2" charset="0"/>
              </a:rPr>
              <a:t>– Attracts and holds moisture in the skin to prevent skin dryness, may provide </a:t>
            </a:r>
            <a:r>
              <a:rPr lang="en-US" dirty="0" err="1">
                <a:latin typeface="Bodoni 72 Book" pitchFamily="2" charset="0"/>
              </a:rPr>
              <a:t>soothness</a:t>
            </a:r>
            <a:r>
              <a:rPr lang="en-US" dirty="0">
                <a:latin typeface="Bodoni 72 Book" pitchFamily="2" charset="0"/>
              </a:rPr>
              <a:t> to dry, red and irritated skin.</a:t>
            </a:r>
          </a:p>
          <a:p>
            <a:pPr>
              <a:lnSpc>
                <a:spcPct val="120000"/>
              </a:lnSpc>
            </a:pPr>
            <a:r>
              <a:rPr lang="en-US" dirty="0">
                <a:latin typeface="Bodoni 72 Book" pitchFamily="2" charset="0"/>
              </a:rPr>
              <a:t>• </a:t>
            </a:r>
            <a:r>
              <a:rPr lang="en-US" b="1" dirty="0">
                <a:latin typeface="BODONI 72 BOOK" pitchFamily="2" charset="0"/>
              </a:rPr>
              <a:t>Superior Ceramide Complex </a:t>
            </a:r>
            <a:r>
              <a:rPr lang="en-US" dirty="0">
                <a:latin typeface="Bodoni 72 Book" pitchFamily="2" charset="0"/>
              </a:rPr>
              <a:t>– Works to strengthen skin’s moisture barrier to maintain optimal hydration levels as well as protect by helping to seal out harmful environmental elements. </a:t>
            </a:r>
          </a:p>
          <a:p>
            <a:pPr>
              <a:lnSpc>
                <a:spcPct val="120000"/>
              </a:lnSpc>
            </a:pPr>
            <a:r>
              <a:rPr lang="en-US" dirty="0">
                <a:latin typeface="Bodoni 72 Book" pitchFamily="2" charset="0"/>
              </a:rPr>
              <a:t>• </a:t>
            </a:r>
            <a:r>
              <a:rPr lang="en-US" b="1" dirty="0">
                <a:latin typeface="BODONI 72 BOOK" pitchFamily="2" charset="0"/>
              </a:rPr>
              <a:t>Powerful Prebiotic Blend </a:t>
            </a:r>
            <a:r>
              <a:rPr lang="en-US" dirty="0">
                <a:latin typeface="Bodoni 72 Book" pitchFamily="2" charset="0"/>
              </a:rPr>
              <a:t>– Works to improve the complexion by balancing the skin’s natural barrier and helps to influence the speed and regrowth of healthy skin while repelling the environmental conditions that cause inflammation. </a:t>
            </a:r>
          </a:p>
          <a:p>
            <a:pPr>
              <a:lnSpc>
                <a:spcPct val="120000"/>
              </a:lnSpc>
            </a:pPr>
            <a:r>
              <a:rPr lang="en-US" dirty="0">
                <a:latin typeface="Bodoni 72 Book" pitchFamily="2" charset="0"/>
              </a:rPr>
              <a:t>• </a:t>
            </a:r>
            <a:r>
              <a:rPr lang="en-US" b="1" dirty="0" err="1">
                <a:latin typeface="BODONI 72 BOOK" pitchFamily="2" charset="0"/>
              </a:rPr>
              <a:t>Forslean</a:t>
            </a:r>
            <a:r>
              <a:rPr lang="en-US" b="1" dirty="0">
                <a:latin typeface="BODONI 72 BOOK" pitchFamily="2" charset="0"/>
              </a:rPr>
              <a:t>™ </a:t>
            </a:r>
            <a:r>
              <a:rPr lang="en-US" dirty="0">
                <a:latin typeface="Bodoni 72 Book" pitchFamily="2" charset="0"/>
              </a:rPr>
              <a:t>– A plant derived compound that helps to break down fat deposits. </a:t>
            </a:r>
          </a:p>
          <a:p>
            <a:pPr>
              <a:lnSpc>
                <a:spcPct val="120000"/>
              </a:lnSpc>
            </a:pPr>
            <a:r>
              <a:rPr lang="en-US" dirty="0">
                <a:latin typeface="Bodoni 72 Book" pitchFamily="2" charset="0"/>
              </a:rPr>
              <a:t>• </a:t>
            </a:r>
            <a:r>
              <a:rPr lang="en-US" b="1" dirty="0" err="1">
                <a:latin typeface="BODONI 72 BOOK" pitchFamily="2" charset="0"/>
              </a:rPr>
              <a:t>Flavoslim</a:t>
            </a:r>
            <a:r>
              <a:rPr lang="en-US" b="1" dirty="0">
                <a:latin typeface="BODONI 72 BOOK" pitchFamily="2" charset="0"/>
              </a:rPr>
              <a:t>™ </a:t>
            </a:r>
            <a:r>
              <a:rPr lang="en-US" dirty="0">
                <a:latin typeface="Bodoni 72 Book" pitchFamily="2" charset="0"/>
              </a:rPr>
              <a:t>– Counteracts the signs of cellulite by improving skin elasticity, while also tightening toning and firming. </a:t>
            </a:r>
          </a:p>
          <a:p>
            <a:pPr>
              <a:lnSpc>
                <a:spcPct val="120000"/>
              </a:lnSpc>
            </a:pPr>
            <a:r>
              <a:rPr lang="en-US" dirty="0">
                <a:latin typeface="Bodoni 72 Book" pitchFamily="2" charset="0"/>
              </a:rPr>
              <a:t>•</a:t>
            </a:r>
            <a:r>
              <a:rPr lang="en-US" b="1" dirty="0">
                <a:latin typeface="BODONI 72 BOOK" pitchFamily="2" charset="0"/>
              </a:rPr>
              <a:t> CoQ10 </a:t>
            </a:r>
            <a:r>
              <a:rPr lang="en-US" dirty="0">
                <a:latin typeface="Bodoni 72 Book" pitchFamily="2" charset="0"/>
              </a:rPr>
              <a:t>– Helps to support the production of collagen and reduce the appearance of fine lines and wrinkles. </a:t>
            </a:r>
          </a:p>
          <a:p>
            <a:pPr>
              <a:lnSpc>
                <a:spcPct val="120000"/>
              </a:lnSpc>
            </a:pPr>
            <a:r>
              <a:rPr lang="en-US" dirty="0">
                <a:latin typeface="Bodoni 72 Book" pitchFamily="2" charset="0"/>
              </a:rPr>
              <a:t>• </a:t>
            </a:r>
            <a:r>
              <a:rPr lang="en-US" b="1" dirty="0">
                <a:latin typeface="BODONI 72 BOOK" pitchFamily="2" charset="0"/>
              </a:rPr>
              <a:t>Resveratrol™ </a:t>
            </a:r>
            <a:r>
              <a:rPr lang="en-US" dirty="0">
                <a:latin typeface="Bodoni 72 Book" pitchFamily="2" charset="0"/>
              </a:rPr>
              <a:t>– Potent antioxidant that fights free radical damage caused by environmental stressors while increasing collagen production and smoothing out fine lines. </a:t>
            </a:r>
          </a:p>
          <a:p>
            <a:pPr>
              <a:lnSpc>
                <a:spcPct val="120000"/>
              </a:lnSpc>
            </a:pPr>
            <a:endParaRPr lang="en-US" dirty="0">
              <a:latin typeface="Bodoni 72 Book" pitchFamily="2" charset="0"/>
            </a:endParaRPr>
          </a:p>
          <a:p>
            <a:pPr>
              <a:lnSpc>
                <a:spcPct val="120000"/>
              </a:lnSpc>
            </a:pPr>
            <a:r>
              <a:rPr lang="en-US" dirty="0">
                <a:latin typeface="Bodoni 72 Book" pitchFamily="2" charset="0"/>
              </a:rPr>
              <a:t>		Fragrance: Lunar Escape</a:t>
            </a:r>
          </a:p>
          <a:p>
            <a:pPr marL="0" marR="0" lvl="0" indent="0" algn="l" defTabSz="914400" rtl="0" fontAlgn="auto" hangingPunct="1">
              <a:lnSpc>
                <a:spcPct val="120000"/>
              </a:lnSpc>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77C6DF98-F6E6-1043-AB01-6A75D917CE63}"/>
              </a:ext>
            </a:extLst>
          </p:cNvPr>
          <p:cNvSpPr txBox="1"/>
          <p:nvPr/>
        </p:nvSpPr>
        <p:spPr>
          <a:xfrm>
            <a:off x="3777343" y="245346"/>
            <a:ext cx="8175171" cy="1296741"/>
          </a:xfrm>
          <a:prstGeom prst="rect">
            <a:avLst/>
          </a:prstGeom>
          <a:noFill/>
          <a:ln cap="flat">
            <a:noFill/>
          </a:ln>
        </p:spPr>
        <p:txBody>
          <a:bodyPr vert="horz" wrap="square" lIns="91440" tIns="45720" rIns="91440" bIns="45720" anchor="ctr" anchorCtr="0" compatLnSpc="1">
            <a:normAutofit/>
          </a:bodyPr>
          <a:lstStyle/>
          <a:p>
            <a:pPr marL="0" marR="0" lvl="0" indent="0" algn="ctr"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 | </a:t>
            </a: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&amp; Plush Prebiotic Peptides</a:t>
            </a:r>
          </a:p>
        </p:txBody>
      </p:sp>
      <p:pic>
        <p:nvPicPr>
          <p:cNvPr id="2" name="Audio 1">
            <a:hlinkClick r:id="" action="ppaction://media"/>
            <a:extLst>
              <a:ext uri="{FF2B5EF4-FFF2-40B4-BE49-F238E27FC236}">
                <a16:creationId xmlns:a16="http://schemas.microsoft.com/office/drawing/2014/main" id="{A80E6C19-B7B6-218A-8482-91B3A2E9676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4421667"/>
      </p:ext>
    </p:extLst>
  </p:cSld>
  <p:clrMapOvr>
    <a:masterClrMapping/>
  </p:clrMapOvr>
  <mc:AlternateContent xmlns:mc="http://schemas.openxmlformats.org/markup-compatibility/2006">
    <mc:Choice xmlns:p14="http://schemas.microsoft.com/office/powerpoint/2010/main" Requires="p14">
      <p:transition spd="slow" p14:dur="2000" advTm="130113"/>
    </mc:Choice>
    <mc:Fallback>
      <p:transition spd="slow" advTm="1301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tems, several, variety, arranged&#10;&#10;Description automatically generated">
            <a:extLst>
              <a:ext uri="{FF2B5EF4-FFF2-40B4-BE49-F238E27FC236}">
                <a16:creationId xmlns:a16="http://schemas.microsoft.com/office/drawing/2014/main" id="{9EDAC5FC-6CCB-284B-A71D-BF5E6432E2B4}"/>
              </a:ext>
            </a:extLst>
          </p:cNvPr>
          <p:cNvPicPr>
            <a:picLocks noChangeAspect="1"/>
          </p:cNvPicPr>
          <p:nvPr/>
        </p:nvPicPr>
        <p:blipFill>
          <a:blip r:embed="rId4"/>
          <a:stretch>
            <a:fillRect/>
          </a:stretch>
        </p:blipFill>
        <p:spPr>
          <a:xfrm>
            <a:off x="4733" y="0"/>
            <a:ext cx="12182534" cy="6858000"/>
          </a:xfrm>
          <a:prstGeom prst="rect">
            <a:avLst/>
          </a:prstGeom>
        </p:spPr>
      </p:pic>
      <p:pic>
        <p:nvPicPr>
          <p:cNvPr id="2" name="Audio 1">
            <a:hlinkClick r:id="" action="ppaction://media"/>
            <a:extLst>
              <a:ext uri="{FF2B5EF4-FFF2-40B4-BE49-F238E27FC236}">
                <a16:creationId xmlns:a16="http://schemas.microsoft.com/office/drawing/2014/main" id="{0D40F6BC-0A67-EE76-7481-69780C0479F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9948"/>
      </p:ext>
    </p:extLst>
  </p:cSld>
  <p:clrMapOvr>
    <a:masterClrMapping/>
  </p:clrMapOvr>
  <mc:AlternateContent xmlns:mc="http://schemas.openxmlformats.org/markup-compatibility/2006">
    <mc:Choice xmlns:p14="http://schemas.microsoft.com/office/powerpoint/2010/main" Requires="p14">
      <p:transition spd="slow" p14:dur="2000" advTm="15476"/>
    </mc:Choice>
    <mc:Fallback>
      <p:transition spd="slow" advTm="154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toiletry&#10;&#10;Description automatically generated">
            <a:extLst>
              <a:ext uri="{FF2B5EF4-FFF2-40B4-BE49-F238E27FC236}">
                <a16:creationId xmlns:a16="http://schemas.microsoft.com/office/drawing/2014/main" id="{0C060897-B232-5545-857F-FDE6B6F82E63}"/>
              </a:ext>
            </a:extLst>
          </p:cNvPr>
          <p:cNvPicPr>
            <a:picLocks noChangeAspect="1"/>
          </p:cNvPicPr>
          <p:nvPr/>
        </p:nvPicPr>
        <p:blipFill>
          <a:blip r:embed="rId4"/>
          <a:stretch>
            <a:fillRect/>
          </a:stretch>
        </p:blipFill>
        <p:spPr>
          <a:xfrm>
            <a:off x="4733" y="0"/>
            <a:ext cx="12182534" cy="6858000"/>
          </a:xfrm>
          <a:prstGeom prst="rect">
            <a:avLst/>
          </a:prstGeom>
        </p:spPr>
      </p:pic>
      <p:sp>
        <p:nvSpPr>
          <p:cNvPr id="3" name="Content Placeholder 2">
            <a:extLst>
              <a:ext uri="{FF2B5EF4-FFF2-40B4-BE49-F238E27FC236}">
                <a16:creationId xmlns:a16="http://schemas.microsoft.com/office/drawing/2014/main" id="{D064552C-0FFA-644A-9B0A-FCBA7139F968}"/>
              </a:ext>
            </a:extLst>
          </p:cNvPr>
          <p:cNvSpPr txBox="1"/>
          <p:nvPr/>
        </p:nvSpPr>
        <p:spPr>
          <a:xfrm>
            <a:off x="4977306" y="1680269"/>
            <a:ext cx="6836922" cy="4781108"/>
          </a:xfrm>
          <a:prstGeom prst="rect">
            <a:avLst/>
          </a:prstGeom>
          <a:noFill/>
          <a:ln cap="flat">
            <a:noFill/>
          </a:ln>
        </p:spPr>
        <p:txBody>
          <a:bodyPr vert="horz" wrap="square" lIns="91440" tIns="45720" rIns="91440" bIns="45720" anchor="t" anchorCtr="0" compatLnSpc="1">
            <a:normAutofit fontScale="92500"/>
          </a:bodyPr>
          <a:lstStyle/>
          <a:p>
            <a:r>
              <a:rPr lang="en-US" sz="1400" dirty="0">
                <a:effectLst/>
                <a:latin typeface="Times" pitchFamily="2" charset="0"/>
              </a:rPr>
              <a:t>• Revolutionary 4K Blend - Allows for deeper hydration and longer lasting tanning results as well as better penetration of the high-end skincare ingredients, while also working to blur imperfections and allow for a crystal-clear complexion. </a:t>
            </a:r>
          </a:p>
          <a:p>
            <a:r>
              <a:rPr lang="en-US" sz="1400" dirty="0">
                <a:effectLst/>
                <a:latin typeface="Times" pitchFamily="2" charset="0"/>
              </a:rPr>
              <a:t>• Plant Based Silicones – Silicone alternative that creates a silky soft finish, while improving moisture levels, softness and smoothness of the skin while being spray tan friendly. </a:t>
            </a:r>
          </a:p>
          <a:p>
            <a:r>
              <a:rPr lang="en-US" sz="1400" dirty="0">
                <a:effectLst/>
                <a:latin typeface="Times" pitchFamily="2" charset="0"/>
              </a:rPr>
              <a:t>• X50 </a:t>
            </a:r>
            <a:r>
              <a:rPr lang="en-US" sz="1400" dirty="0" err="1">
                <a:effectLst/>
                <a:latin typeface="Times" pitchFamily="2" charset="0"/>
              </a:rPr>
              <a:t>PhotoGlow</a:t>
            </a:r>
            <a:r>
              <a:rPr lang="en-US" sz="1400" dirty="0">
                <a:effectLst/>
                <a:latin typeface="Times" pitchFamily="2" charset="0"/>
              </a:rPr>
              <a:t>™ - Glowing skin enhancer that turns light into cellular energy for increased luminosity and elasticity. </a:t>
            </a:r>
          </a:p>
          <a:p>
            <a:r>
              <a:rPr lang="en-US" sz="1400" dirty="0">
                <a:effectLst/>
                <a:latin typeface="Bodoni 72 Book" pitchFamily="2" charset="0"/>
              </a:rPr>
              <a:t>• Apple Cider Vinegar – Helps to absorb excess oils, unclogs blocked pores and improves hyperpigmentation. It also has the power to help restore the natural pH balance to the skin. </a:t>
            </a:r>
          </a:p>
          <a:p>
            <a:r>
              <a:rPr lang="en-US" sz="1400" dirty="0">
                <a:effectLst/>
                <a:latin typeface="Times" pitchFamily="2" charset="0"/>
              </a:rPr>
              <a:t>• </a:t>
            </a:r>
            <a:r>
              <a:rPr lang="en-US" sz="1400" dirty="0" err="1">
                <a:effectLst/>
                <a:latin typeface="Times" pitchFamily="2" charset="0"/>
              </a:rPr>
              <a:t>Glowplex</a:t>
            </a:r>
            <a:r>
              <a:rPr lang="en-US" sz="1400" dirty="0">
                <a:effectLst/>
                <a:latin typeface="Times" pitchFamily="2" charset="0"/>
              </a:rPr>
              <a:t>™ - A multi-functional skincare active containing Niacinamide and anti-aging peptides to promote glowing skin, blur imperfections and helping to minimize the appearance of dark spots. </a:t>
            </a:r>
          </a:p>
          <a:p>
            <a:r>
              <a:rPr lang="en-US" sz="1400" dirty="0">
                <a:effectLst/>
                <a:latin typeface="Times" pitchFamily="2" charset="0"/>
              </a:rPr>
              <a:t>• Bakuchiol – Works by increasing cell turnover, thereby stimulating collagen production and diminishing wrinkles, skin laxity, and overall photo damage. </a:t>
            </a:r>
          </a:p>
          <a:p>
            <a:r>
              <a:rPr lang="en-US" sz="1400" dirty="0">
                <a:effectLst/>
                <a:latin typeface="Times" pitchFamily="2" charset="0"/>
              </a:rPr>
              <a:t>• Blue Tansy – Provides anti-orange agents so the skin develops the most natural, dark bronzed results. </a:t>
            </a:r>
          </a:p>
          <a:p>
            <a:r>
              <a:rPr lang="en-US" sz="1400" dirty="0">
                <a:effectLst/>
                <a:latin typeface="Times" pitchFamily="2" charset="0"/>
              </a:rPr>
              <a:t>• </a:t>
            </a:r>
            <a:r>
              <a:rPr lang="en-US" sz="1400" dirty="0" err="1">
                <a:effectLst/>
                <a:latin typeface="Times" pitchFamily="2" charset="0"/>
              </a:rPr>
              <a:t>BodyFit</a:t>
            </a:r>
            <a:r>
              <a:rPr lang="en-US" sz="1400" dirty="0">
                <a:effectLst/>
                <a:latin typeface="Times" pitchFamily="2" charset="0"/>
              </a:rPr>
              <a:t>™ Technology – Reduces the appearance of cellulite and restores firmness. </a:t>
            </a:r>
          </a:p>
          <a:p>
            <a:r>
              <a:rPr lang="en-US" sz="1400" dirty="0">
                <a:effectLst/>
                <a:latin typeface="Times" pitchFamily="2" charset="0"/>
              </a:rPr>
              <a:t>• Advanced </a:t>
            </a:r>
            <a:r>
              <a:rPr lang="en-US" sz="1400" dirty="0" err="1">
                <a:effectLst/>
                <a:latin typeface="Times" pitchFamily="2" charset="0"/>
              </a:rPr>
              <a:t>Matrixyl</a:t>
            </a:r>
            <a:r>
              <a:rPr lang="en-US" sz="1400" dirty="0">
                <a:effectLst/>
                <a:latin typeface="Times" pitchFamily="2" charset="0"/>
              </a:rPr>
              <a:t> </a:t>
            </a:r>
            <a:r>
              <a:rPr lang="en-US" sz="1400" dirty="0" err="1">
                <a:effectLst/>
                <a:latin typeface="Times" pitchFamily="2" charset="0"/>
              </a:rPr>
              <a:t>Synthe</a:t>
            </a:r>
            <a:r>
              <a:rPr lang="en-US" sz="1400" dirty="0">
                <a:effectLst/>
                <a:latin typeface="Times" pitchFamily="2" charset="0"/>
              </a:rPr>
              <a:t> 6™ – Powerful anti-aging peptide that reduces the appearance of fine lines and wrinkles for long lasting results. </a:t>
            </a:r>
          </a:p>
          <a:p>
            <a:r>
              <a:rPr lang="en-US" sz="1400" dirty="0">
                <a:effectLst/>
                <a:latin typeface="Times" pitchFamily="2" charset="0"/>
              </a:rPr>
              <a:t>• </a:t>
            </a:r>
            <a:r>
              <a:rPr lang="en-US" sz="1400" dirty="0" err="1">
                <a:effectLst/>
                <a:latin typeface="Times" pitchFamily="2" charset="0"/>
              </a:rPr>
              <a:t>FreshTek</a:t>
            </a:r>
            <a:r>
              <a:rPr lang="en-US" sz="1400" dirty="0">
                <a:effectLst/>
                <a:latin typeface="Times" pitchFamily="2" charset="0"/>
              </a:rPr>
              <a:t>™ – Proprietary blend of deodorizing and skin freshening ingredients. </a:t>
            </a: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400" dirty="0">
                <a:solidFill>
                  <a:srgbClr val="000000"/>
                </a:solidFill>
                <a:latin typeface="Bodoni 72 Book" pitchFamily="2" charset="0"/>
                <a:ea typeface="Baskerville" panose="02020502070401020303" pitchFamily="18" charset="0"/>
                <a:cs typeface="Lucida Sans" pitchFamily="2"/>
              </a:rPr>
              <a:t>Blissful Beach</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6510BCC7-7222-6645-8CF3-4B6F458A296C}"/>
              </a:ext>
            </a:extLst>
          </p:cNvPr>
          <p:cNvSpPr txBox="1"/>
          <p:nvPr/>
        </p:nvSpPr>
        <p:spPr>
          <a:xfrm>
            <a:off x="4872251" y="147970"/>
            <a:ext cx="7047033"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Beyond the Beach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Intensely Dark Highly Concentrated Vivid Bronzer</a:t>
            </a:r>
          </a:p>
          <a:p>
            <a:r>
              <a:rPr lang="en-US" dirty="0">
                <a:latin typeface="Baskerville" panose="02020502070401020303" pitchFamily="18" charset="0"/>
                <a:ea typeface="Baskerville" panose="02020502070401020303" pitchFamily="18" charset="0"/>
              </a:rPr>
              <a:t>Barrier Strengthening Plant Based Silicones</a:t>
            </a:r>
          </a:p>
          <a:p>
            <a:r>
              <a:rPr lang="en-US" dirty="0">
                <a:latin typeface="Baskerville" panose="02020502070401020303" pitchFamily="18" charset="0"/>
                <a:ea typeface="Baskerville" panose="02020502070401020303" pitchFamily="18" charset="0"/>
              </a:rPr>
              <a:t>Boosts Cellular Energy &amp; Luminosity</a:t>
            </a:r>
          </a:p>
        </p:txBody>
      </p:sp>
      <p:pic>
        <p:nvPicPr>
          <p:cNvPr id="2" name="Audio 1">
            <a:hlinkClick r:id="" action="ppaction://media"/>
            <a:extLst>
              <a:ext uri="{FF2B5EF4-FFF2-40B4-BE49-F238E27FC236}">
                <a16:creationId xmlns:a16="http://schemas.microsoft.com/office/drawing/2014/main" id="{C9839BE8-AD98-0BED-9661-4D5413C34A7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5948409"/>
      </p:ext>
    </p:extLst>
  </p:cSld>
  <p:clrMapOvr>
    <a:masterClrMapping/>
  </p:clrMapOvr>
  <mc:AlternateContent xmlns:mc="http://schemas.openxmlformats.org/markup-compatibility/2006">
    <mc:Choice xmlns:p14="http://schemas.microsoft.com/office/powerpoint/2010/main" Requires="p14">
      <p:transition spd="slow" p14:dur="2000" advTm="118177"/>
    </mc:Choice>
    <mc:Fallback>
      <p:transition spd="slow" advTm="1181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toiletry, lotion&#10;&#10;Description automatically generated">
            <a:extLst>
              <a:ext uri="{FF2B5EF4-FFF2-40B4-BE49-F238E27FC236}">
                <a16:creationId xmlns:a16="http://schemas.microsoft.com/office/drawing/2014/main" id="{58EC98AA-7370-C946-82AA-772EB9B67C56}"/>
              </a:ext>
            </a:extLst>
          </p:cNvPr>
          <p:cNvPicPr>
            <a:picLocks noChangeAspect="1"/>
          </p:cNvPicPr>
          <p:nvPr/>
        </p:nvPicPr>
        <p:blipFill>
          <a:blip r:embed="rId4"/>
          <a:stretch>
            <a:fillRect/>
          </a:stretch>
        </p:blipFill>
        <p:spPr>
          <a:xfrm>
            <a:off x="4733" y="0"/>
            <a:ext cx="12182534" cy="6858000"/>
          </a:xfrm>
          <a:prstGeom prst="rect">
            <a:avLst/>
          </a:prstGeom>
        </p:spPr>
      </p:pic>
      <p:sp>
        <p:nvSpPr>
          <p:cNvPr id="3" name="Content Placeholder 2">
            <a:extLst>
              <a:ext uri="{FF2B5EF4-FFF2-40B4-BE49-F238E27FC236}">
                <a16:creationId xmlns:a16="http://schemas.microsoft.com/office/drawing/2014/main" id="{33B49515-F75C-3D4A-823F-86E164E064F0}"/>
              </a:ext>
            </a:extLst>
          </p:cNvPr>
          <p:cNvSpPr txBox="1"/>
          <p:nvPr/>
        </p:nvSpPr>
        <p:spPr>
          <a:xfrm>
            <a:off x="4977306" y="1680269"/>
            <a:ext cx="6836922" cy="4781108"/>
          </a:xfrm>
          <a:prstGeom prst="rect">
            <a:avLst/>
          </a:prstGeom>
          <a:noFill/>
          <a:ln cap="flat">
            <a:noFill/>
          </a:ln>
        </p:spPr>
        <p:txBody>
          <a:bodyPr vert="horz" wrap="square" lIns="91440" tIns="45720" rIns="91440" bIns="45720" anchor="t" anchorCtr="0" compatLnSpc="1">
            <a:noAutofit/>
          </a:bodyPr>
          <a:lstStyle/>
          <a:p>
            <a:r>
              <a:rPr lang="en-US" sz="1250" dirty="0">
                <a:effectLst/>
                <a:latin typeface="Bodoni 72 Book" pitchFamily="2" charset="0"/>
              </a:rPr>
              <a:t>• Revolutionary 4K Blend - Allows for deeper hydration and longer lasting tanning results as well as better penetration of the high-end skin care ingredients, while also working to blur imperfections and allow for a crystal-clear complexion </a:t>
            </a:r>
          </a:p>
          <a:p>
            <a:r>
              <a:rPr lang="en-US" sz="1250" dirty="0">
                <a:effectLst/>
                <a:latin typeface="Bodoni 72 Book" pitchFamily="2" charset="0"/>
              </a:rPr>
              <a:t>• Plant Based Silicone – Silicone alternative that creates a silky soft finish, while improving moisture levels, softness and smoothness of the skin while being spray tan friendly. </a:t>
            </a:r>
          </a:p>
          <a:p>
            <a:r>
              <a:rPr lang="en-US" sz="1250" dirty="0">
                <a:effectLst/>
                <a:latin typeface="Bodoni 72 Book" pitchFamily="2" charset="0"/>
              </a:rPr>
              <a:t>• Electrolyte Cocktail – Blend of extracts to improve skins moisture barrier and strength, calm redness, protect against environmental dehydration, and work as a vital component in maintaining hydration levels in the skin. </a:t>
            </a:r>
          </a:p>
          <a:p>
            <a:r>
              <a:rPr lang="en-US" sz="1250" dirty="0">
                <a:effectLst/>
                <a:latin typeface="Bodoni 72 Book" pitchFamily="2" charset="0"/>
              </a:rPr>
              <a:t>• Golden C – Contains Vitamin C with micro gold particles that allow the Vitamin C to penetrate deeper into the skin for enhanced complexion perfecting effects while also targeting the appearance of fine lines and pigmentation. </a:t>
            </a:r>
          </a:p>
          <a:p>
            <a:r>
              <a:rPr lang="en-US" sz="1250" dirty="0">
                <a:effectLst/>
                <a:latin typeface="Bodoni 72 Book" pitchFamily="2" charset="0"/>
              </a:rPr>
              <a:t>• </a:t>
            </a:r>
            <a:r>
              <a:rPr lang="en-US" sz="1250" dirty="0" err="1">
                <a:effectLst/>
                <a:latin typeface="Bodoni 72 Book" pitchFamily="2" charset="0"/>
              </a:rPr>
              <a:t>Superox</a:t>
            </a:r>
            <a:r>
              <a:rPr lang="en-US" sz="1250" dirty="0">
                <a:effectLst/>
                <a:latin typeface="Bodoni 72 Book" pitchFamily="2" charset="0"/>
              </a:rPr>
              <a:t> C™ – A specialty derived blend of Kakadu Plum known as one of the world’s richest sources of Vitamin C, </a:t>
            </a:r>
            <a:r>
              <a:rPr lang="en-US" sz="1250" dirty="0" err="1">
                <a:effectLst/>
                <a:latin typeface="Bodoni 72 Book" pitchFamily="2" charset="0"/>
              </a:rPr>
              <a:t>Superox</a:t>
            </a:r>
            <a:r>
              <a:rPr lang="en-US" sz="1250" dirty="0">
                <a:effectLst/>
                <a:latin typeface="Bodoni 72 Book" pitchFamily="2" charset="0"/>
              </a:rPr>
              <a:t> C is a potent antioxidant and contains micronutrient benefits that help to protect against environmental damage. </a:t>
            </a:r>
          </a:p>
          <a:p>
            <a:r>
              <a:rPr lang="en-US" sz="1200" dirty="0">
                <a:effectLst/>
                <a:latin typeface="Bodoni 72 Book" pitchFamily="2" charset="0"/>
              </a:rPr>
              <a:t>• </a:t>
            </a:r>
            <a:r>
              <a:rPr lang="en-US" sz="1200" dirty="0" err="1">
                <a:effectLst/>
                <a:latin typeface="Bodoni 72 Book" pitchFamily="2" charset="0"/>
              </a:rPr>
              <a:t>Hyalufix</a:t>
            </a:r>
            <a:r>
              <a:rPr lang="en-US" sz="1200" dirty="0">
                <a:effectLst/>
                <a:latin typeface="Bodoni 72 Book" pitchFamily="2" charset="0"/>
              </a:rPr>
              <a:t>™ - Sustainably sourced from Thai ginger leaves, </a:t>
            </a:r>
            <a:r>
              <a:rPr lang="en-US" sz="1200" dirty="0" err="1">
                <a:effectLst/>
                <a:latin typeface="Bodoni 72 Book" pitchFamily="2" charset="0"/>
              </a:rPr>
              <a:t>Hyalufix</a:t>
            </a:r>
            <a:r>
              <a:rPr lang="en-US" sz="1200" dirty="0">
                <a:effectLst/>
                <a:latin typeface="Bodoni 72 Book" pitchFamily="2" charset="0"/>
              </a:rPr>
              <a:t>™ compliments the skin’s natural production of hyaluronic acid. Delivering intensive and deep down cellular hydration, </a:t>
            </a:r>
            <a:r>
              <a:rPr lang="en-US" sz="1200" dirty="0" err="1">
                <a:effectLst/>
                <a:latin typeface="Bodoni 72 Book" pitchFamily="2" charset="0"/>
              </a:rPr>
              <a:t>Hyalufix™contains</a:t>
            </a:r>
            <a:r>
              <a:rPr lang="en-US" sz="1200" dirty="0">
                <a:effectLst/>
                <a:latin typeface="Bodoni 72 Book" pitchFamily="2" charset="0"/>
              </a:rPr>
              <a:t> antioxidant properties and significantly appears to correct deep wrinkles, improve skin density, firm and plump the skin. </a:t>
            </a:r>
          </a:p>
          <a:p>
            <a:r>
              <a:rPr lang="en-US" sz="1250" dirty="0">
                <a:effectLst/>
                <a:latin typeface="Bodoni 72 Book" pitchFamily="2" charset="0"/>
              </a:rPr>
              <a:t>• Hyaluronic Acid – Hydrates through the layers of the skin to promote a bouncy, plump look. </a:t>
            </a:r>
          </a:p>
          <a:p>
            <a:r>
              <a:rPr lang="en-US" sz="1250" dirty="0">
                <a:effectLst/>
                <a:latin typeface="Bodoni 72 Book" pitchFamily="2" charset="0"/>
              </a:rPr>
              <a:t>• </a:t>
            </a:r>
            <a:r>
              <a:rPr lang="en-US" sz="1250" dirty="0" err="1">
                <a:effectLst/>
                <a:latin typeface="Bodoni 72 Book" pitchFamily="2" charset="0"/>
              </a:rPr>
              <a:t>Centella</a:t>
            </a:r>
            <a:r>
              <a:rPr lang="en-US" sz="1250" dirty="0">
                <a:effectLst/>
                <a:latin typeface="Bodoni 72 Book" pitchFamily="2" charset="0"/>
              </a:rPr>
              <a:t> CAST – Helps to restore skins elasticity and firmness while boosting collagen production, as well as helps to reduce the appearance of stretch marks and sagging skin. </a:t>
            </a:r>
          </a:p>
          <a:p>
            <a:r>
              <a:rPr lang="en-US" sz="1250" dirty="0">
                <a:effectLst/>
                <a:latin typeface="Bodoni 72 Book" pitchFamily="2" charset="0"/>
              </a:rPr>
              <a:t>• Watermelon Extracts – Provides 24-hour hydration while improving the skins tone and deeply improving the appearance of fine lines, wrinkles and dry spots of the skin. </a:t>
            </a:r>
          </a:p>
          <a:p>
            <a:endParaRPr lang="en-US" sz="125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25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250" dirty="0">
                <a:solidFill>
                  <a:srgbClr val="000000"/>
                </a:solidFill>
                <a:latin typeface="Bodoni 72 Book" pitchFamily="2" charset="0"/>
                <a:ea typeface="Baskerville" panose="02020502070401020303" pitchFamily="18" charset="0"/>
                <a:cs typeface="Lucida Sans" pitchFamily="2"/>
              </a:rPr>
              <a:t>Sweet Summer Escape</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125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25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0A2658F1-BC01-144D-B8A9-F7E08B34424E}"/>
              </a:ext>
            </a:extLst>
          </p:cNvPr>
          <p:cNvSpPr txBox="1"/>
          <p:nvPr/>
        </p:nvSpPr>
        <p:spPr>
          <a:xfrm>
            <a:off x="4872251" y="147970"/>
            <a:ext cx="7047033"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Sunshine Superstar</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Influential Glow Boost Dark Tan Enhancer</a:t>
            </a:r>
          </a:p>
          <a:p>
            <a:r>
              <a:rPr lang="en-US" dirty="0">
                <a:effectLst/>
                <a:latin typeface="Baskerville" panose="02020502070401020303" pitchFamily="18" charset="0"/>
                <a:ea typeface="Baskerville" panose="02020502070401020303" pitchFamily="18" charset="0"/>
              </a:rPr>
              <a:t>Infused with Plant Based S</a:t>
            </a:r>
            <a:r>
              <a:rPr lang="en-US" dirty="0">
                <a:latin typeface="Baskerville" panose="02020502070401020303" pitchFamily="18" charset="0"/>
                <a:ea typeface="Baskerville" panose="02020502070401020303" pitchFamily="18" charset="0"/>
              </a:rPr>
              <a:t>ilicones | Skin Smoothing Hyaluronic Acid</a:t>
            </a:r>
          </a:p>
          <a:p>
            <a:r>
              <a:rPr lang="en-US" dirty="0">
                <a:effectLst/>
                <a:latin typeface="Baskerville" panose="02020502070401020303" pitchFamily="18" charset="0"/>
                <a:ea typeface="Baskerville" panose="02020502070401020303" pitchFamily="18" charset="0"/>
              </a:rPr>
              <a:t>Vitamin C for Insta Fame Worthy Skin</a:t>
            </a:r>
          </a:p>
        </p:txBody>
      </p:sp>
      <p:pic>
        <p:nvPicPr>
          <p:cNvPr id="2" name="Audio 1">
            <a:hlinkClick r:id="" action="ppaction://media"/>
            <a:extLst>
              <a:ext uri="{FF2B5EF4-FFF2-40B4-BE49-F238E27FC236}">
                <a16:creationId xmlns:a16="http://schemas.microsoft.com/office/drawing/2014/main" id="{B854B563-5F70-1F53-4AE1-08227B46A8D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6446730"/>
      </p:ext>
    </p:extLst>
  </p:cSld>
  <p:clrMapOvr>
    <a:masterClrMapping/>
  </p:clrMapOvr>
  <mc:AlternateContent xmlns:mc="http://schemas.openxmlformats.org/markup-compatibility/2006">
    <mc:Choice xmlns:p14="http://schemas.microsoft.com/office/powerpoint/2010/main" Requires="p14">
      <p:transition spd="slow" p14:dur="2000" advTm="93309"/>
    </mc:Choice>
    <mc:Fallback>
      <p:transition spd="slow" advTm="93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aphical user interface&#10;&#10;Description automatically generated">
            <a:extLst>
              <a:ext uri="{FF2B5EF4-FFF2-40B4-BE49-F238E27FC236}">
                <a16:creationId xmlns:a16="http://schemas.microsoft.com/office/drawing/2014/main" id="{D81868EF-BE26-5545-9E0F-9279A4B749E5}"/>
              </a:ext>
            </a:extLst>
          </p:cNvPr>
          <p:cNvPicPr>
            <a:picLocks noChangeAspect="1"/>
          </p:cNvPicPr>
          <p:nvPr/>
        </p:nvPicPr>
        <p:blipFill>
          <a:blip r:embed="rId4"/>
          <a:stretch>
            <a:fillRect/>
          </a:stretch>
        </p:blipFill>
        <p:spPr>
          <a:xfrm>
            <a:off x="4733" y="0"/>
            <a:ext cx="12182534" cy="6858000"/>
          </a:xfrm>
          <a:prstGeom prst="rect">
            <a:avLst/>
          </a:prstGeom>
        </p:spPr>
      </p:pic>
      <p:sp>
        <p:nvSpPr>
          <p:cNvPr id="3" name="Content Placeholder 2">
            <a:extLst>
              <a:ext uri="{FF2B5EF4-FFF2-40B4-BE49-F238E27FC236}">
                <a16:creationId xmlns:a16="http://schemas.microsoft.com/office/drawing/2014/main" id="{36A3C1BB-3800-6348-A2C7-CB67119A7D9C}"/>
              </a:ext>
            </a:extLst>
          </p:cNvPr>
          <p:cNvSpPr txBox="1"/>
          <p:nvPr/>
        </p:nvSpPr>
        <p:spPr>
          <a:xfrm>
            <a:off x="4872251" y="1668319"/>
            <a:ext cx="7047033" cy="4781108"/>
          </a:xfrm>
          <a:prstGeom prst="rect">
            <a:avLst/>
          </a:prstGeom>
          <a:noFill/>
          <a:ln cap="flat">
            <a:noFill/>
          </a:ln>
        </p:spPr>
        <p:txBody>
          <a:bodyPr vert="horz" wrap="square" lIns="91440" tIns="45720" rIns="91440" bIns="45720" anchor="t" anchorCtr="0" compatLnSpc="1">
            <a:normAutofit lnSpcReduction="10000"/>
          </a:bodyPr>
          <a:lstStyle/>
          <a:p>
            <a:r>
              <a:rPr lang="en-US" sz="1600" dirty="0">
                <a:effectLst/>
                <a:latin typeface="Bodoni 72 Book" pitchFamily="2" charset="0"/>
              </a:rPr>
              <a:t>• Ceramide Complex – Essential fatty acids that help to moisturize and strengthen the skin’s natural barrier. </a:t>
            </a:r>
          </a:p>
          <a:p>
            <a:r>
              <a:rPr lang="en-US" sz="1600" dirty="0">
                <a:effectLst/>
                <a:latin typeface="Bodoni 72 Book" pitchFamily="2" charset="0"/>
              </a:rPr>
              <a:t>• Violet Flower – Contains natural anti-inflammatory agents to calm irritated skin as well as comedolytic and bacteriostatic properties that soothe skin imperfections while helping to prevent acne and excess oil on all skin types. </a:t>
            </a:r>
          </a:p>
          <a:p>
            <a:r>
              <a:rPr lang="en-US" sz="1600" dirty="0">
                <a:effectLst/>
                <a:latin typeface="Bodoni 72 Book" pitchFamily="2" charset="0"/>
              </a:rPr>
              <a:t>• Organic Grape Water – A power packed prebiotic that can help to improve the skins microbiome to reveal fresh, healthy looking skin. </a:t>
            </a:r>
          </a:p>
          <a:p>
            <a:r>
              <a:rPr lang="en-US" sz="1600" dirty="0">
                <a:effectLst/>
                <a:latin typeface="Bodoni 72 Book" pitchFamily="2" charset="0"/>
              </a:rPr>
              <a:t>• Cucumber Extracts – Helps to naturally nourish, hydrate, comfort, soothe, calm and depuff the appearance of skin. </a:t>
            </a:r>
          </a:p>
          <a:p>
            <a:r>
              <a:rPr lang="en-US" sz="1600" dirty="0">
                <a:effectLst/>
                <a:latin typeface="Bodoni 72 Book" pitchFamily="2" charset="0"/>
              </a:rPr>
              <a:t>• White Birch Extracts – Anti-aging and skin firming benefits. </a:t>
            </a:r>
          </a:p>
          <a:p>
            <a:r>
              <a:rPr lang="en-US" sz="1600" dirty="0">
                <a:effectLst/>
                <a:latin typeface="Bodoni 72 Book" pitchFamily="2" charset="0"/>
              </a:rPr>
              <a:t>• Green Tea - Anti-aging, soothing and antioxidant rich properties. </a:t>
            </a:r>
          </a:p>
          <a:p>
            <a:r>
              <a:rPr lang="en-US" sz="1600" dirty="0">
                <a:effectLst/>
                <a:latin typeface="Bodoni 72 Book" pitchFamily="2" charset="0"/>
              </a:rPr>
              <a:t>• Body Fit™ Technology – Reduces the appearance of cellulite and restores firmness. </a:t>
            </a:r>
          </a:p>
          <a:p>
            <a:r>
              <a:rPr lang="en-US" sz="1600" dirty="0">
                <a:effectLst/>
                <a:latin typeface="Bodoni 72 Book" pitchFamily="2" charset="0"/>
              </a:rPr>
              <a:t>• Cotton &amp; Rice Extract - Soothe and soften sensitive skin without irritation. </a:t>
            </a:r>
          </a:p>
          <a:p>
            <a:r>
              <a:rPr lang="en-US" sz="1600" dirty="0">
                <a:effectLst/>
                <a:latin typeface="Bodoni 72 Book" pitchFamily="2" charset="0"/>
              </a:rPr>
              <a:t>• </a:t>
            </a:r>
            <a:r>
              <a:rPr lang="en-US" sz="1600" dirty="0" err="1">
                <a:effectLst/>
                <a:latin typeface="Bodoni 72 Book" pitchFamily="2" charset="0"/>
              </a:rPr>
              <a:t>FreshTek</a:t>
            </a:r>
            <a:r>
              <a:rPr lang="en-US" sz="1600" dirty="0">
                <a:effectLst/>
                <a:latin typeface="Bodoni 72 Book" pitchFamily="2" charset="0"/>
              </a:rPr>
              <a:t> Technology – A proprietary blend of deodorizing and skin freshening ingredients. </a:t>
            </a:r>
          </a:p>
          <a:p>
            <a:r>
              <a:rPr lang="en-US" sz="1600" dirty="0">
                <a:effectLst/>
                <a:latin typeface="Bodoni 72 Book" pitchFamily="2" charset="0"/>
              </a:rPr>
              <a:t>• Sensitive Skin Hypoallergenic Formula </a:t>
            </a: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Hypoallergenic &amp; </a:t>
            </a:r>
            <a:r>
              <a:rPr lang="en-US" sz="1600" dirty="0">
                <a:solidFill>
                  <a:srgbClr val="000000"/>
                </a:solidFill>
                <a:latin typeface="Bodoni 72 Book" pitchFamily="2" charset="0"/>
                <a:ea typeface="Baskerville" panose="02020502070401020303" pitchFamily="18" charset="0"/>
                <a:cs typeface="Lucida Sans" pitchFamily="2"/>
              </a:rPr>
              <a:t>Allergen Free Fragrance</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433CCD4D-D8B4-E345-8FFB-332066FCD936}"/>
              </a:ext>
            </a:extLst>
          </p:cNvPr>
          <p:cNvSpPr txBox="1"/>
          <p:nvPr/>
        </p:nvSpPr>
        <p:spPr>
          <a:xfrm>
            <a:off x="4872251" y="147970"/>
            <a:ext cx="7047033"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Electric Aura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Dreamy Dark Purely Perfect Sun Lotion</a:t>
            </a:r>
          </a:p>
          <a:p>
            <a:r>
              <a:rPr lang="en-US" dirty="0">
                <a:latin typeface="Baskerville" panose="02020502070401020303" pitchFamily="18" charset="0"/>
                <a:ea typeface="Baskerville" panose="02020502070401020303" pitchFamily="18" charset="0"/>
              </a:rPr>
              <a:t>Skin Calming Cucumber + Refreshing Grape Water</a:t>
            </a:r>
          </a:p>
          <a:p>
            <a:r>
              <a:rPr lang="en-US" dirty="0">
                <a:latin typeface="Baskerville" panose="02020502070401020303" pitchFamily="18" charset="0"/>
                <a:ea typeface="Baskerville" panose="02020502070401020303" pitchFamily="18" charset="0"/>
              </a:rPr>
              <a:t>Super Soothing &amp; Softening Ceramide Complex</a:t>
            </a:r>
          </a:p>
        </p:txBody>
      </p:sp>
      <p:pic>
        <p:nvPicPr>
          <p:cNvPr id="2" name="Audio 1">
            <a:hlinkClick r:id="" action="ppaction://media"/>
            <a:extLst>
              <a:ext uri="{FF2B5EF4-FFF2-40B4-BE49-F238E27FC236}">
                <a16:creationId xmlns:a16="http://schemas.microsoft.com/office/drawing/2014/main" id="{99F25437-3437-BA1D-3016-CE1F39C9657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2059033"/>
      </p:ext>
    </p:extLst>
  </p:cSld>
  <p:clrMapOvr>
    <a:masterClrMapping/>
  </p:clrMapOvr>
  <mc:AlternateContent xmlns:mc="http://schemas.openxmlformats.org/markup-compatibility/2006">
    <mc:Choice xmlns:p14="http://schemas.microsoft.com/office/powerpoint/2010/main" Requires="p14">
      <p:transition spd="slow" p14:dur="2000" advTm="115112"/>
    </mc:Choice>
    <mc:Fallback>
      <p:transition spd="slow" advTm="1151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toiletry, lotion, skin cream&#10;&#10;Description automatically generated">
            <a:extLst>
              <a:ext uri="{FF2B5EF4-FFF2-40B4-BE49-F238E27FC236}">
                <a16:creationId xmlns:a16="http://schemas.microsoft.com/office/drawing/2014/main" id="{42C4FE3A-9F67-3E41-954A-A69BEF94AE67}"/>
              </a:ext>
            </a:extLst>
          </p:cNvPr>
          <p:cNvPicPr>
            <a:picLocks noChangeAspect="1"/>
          </p:cNvPicPr>
          <p:nvPr/>
        </p:nvPicPr>
        <p:blipFill>
          <a:blip r:embed="rId4"/>
          <a:stretch>
            <a:fillRect/>
          </a:stretch>
        </p:blipFill>
        <p:spPr>
          <a:xfrm>
            <a:off x="4733" y="0"/>
            <a:ext cx="12182534" cy="6858000"/>
          </a:xfrm>
          <a:prstGeom prst="rect">
            <a:avLst/>
          </a:prstGeom>
        </p:spPr>
      </p:pic>
      <p:pic>
        <p:nvPicPr>
          <p:cNvPr id="2" name="Audio 1">
            <a:hlinkClick r:id="" action="ppaction://media"/>
            <a:extLst>
              <a:ext uri="{FF2B5EF4-FFF2-40B4-BE49-F238E27FC236}">
                <a16:creationId xmlns:a16="http://schemas.microsoft.com/office/drawing/2014/main" id="{0B248DA7-97A9-61D2-586F-0B32CAB9D26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48185445"/>
      </p:ext>
    </p:extLst>
  </p:cSld>
  <p:clrMapOvr>
    <a:masterClrMapping/>
  </p:clrMapOvr>
  <mc:AlternateContent xmlns:mc="http://schemas.openxmlformats.org/markup-compatibility/2006">
    <mc:Choice xmlns:p14="http://schemas.microsoft.com/office/powerpoint/2010/main" Requires="p14">
      <p:transition spd="slow" p14:dur="2000" advTm="11389"/>
    </mc:Choice>
    <mc:Fallback>
      <p:transition spd="slow" advTm="113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aphical user interface&#10;&#10;Description automatically generated">
            <a:extLst>
              <a:ext uri="{FF2B5EF4-FFF2-40B4-BE49-F238E27FC236}">
                <a16:creationId xmlns:a16="http://schemas.microsoft.com/office/drawing/2014/main" id="{11E211C7-CC78-0442-BF55-D18D4687F867}"/>
              </a:ext>
            </a:extLst>
          </p:cNvPr>
          <p:cNvPicPr>
            <a:picLocks noChangeAspect="1"/>
          </p:cNvPicPr>
          <p:nvPr/>
        </p:nvPicPr>
        <p:blipFill>
          <a:blip r:embed="rId4"/>
          <a:stretch>
            <a:fillRect/>
          </a:stretch>
        </p:blipFill>
        <p:spPr>
          <a:xfrm>
            <a:off x="4733" y="0"/>
            <a:ext cx="12182534" cy="6858000"/>
          </a:xfrm>
          <a:prstGeom prst="rect">
            <a:avLst/>
          </a:prstGeom>
        </p:spPr>
      </p:pic>
      <p:sp>
        <p:nvSpPr>
          <p:cNvPr id="3" name="Content Placeholder 2">
            <a:extLst>
              <a:ext uri="{FF2B5EF4-FFF2-40B4-BE49-F238E27FC236}">
                <a16:creationId xmlns:a16="http://schemas.microsoft.com/office/drawing/2014/main" id="{B0EFE175-BFE2-5541-9105-8DD7F9B86B4A}"/>
              </a:ext>
            </a:extLst>
          </p:cNvPr>
          <p:cNvSpPr txBox="1"/>
          <p:nvPr/>
        </p:nvSpPr>
        <p:spPr>
          <a:xfrm>
            <a:off x="4872250" y="1828239"/>
            <a:ext cx="7047033" cy="4781108"/>
          </a:xfrm>
          <a:prstGeom prst="rect">
            <a:avLst/>
          </a:prstGeom>
          <a:noFill/>
          <a:ln cap="flat">
            <a:noFill/>
          </a:ln>
        </p:spPr>
        <p:txBody>
          <a:bodyPr vert="horz" wrap="square" lIns="91440" tIns="45720" rIns="91440" bIns="45720" anchor="t" anchorCtr="0" compatLnSpc="1">
            <a:normAutofit lnSpcReduction="10000"/>
          </a:bodyPr>
          <a:lstStyle/>
          <a:p>
            <a:r>
              <a:rPr lang="en-US" sz="1600" dirty="0">
                <a:effectLst/>
                <a:latin typeface="Bodoni 72 Book" pitchFamily="2" charset="0"/>
              </a:rPr>
              <a:t>• Beach Ready Bronzing Blend – Dark levels of DHA combined with high levels of natural bronzers allow the skin to develop natural, long lasting beach bronzed results. </a:t>
            </a:r>
          </a:p>
          <a:p>
            <a:r>
              <a:rPr lang="en-US" sz="1600" dirty="0">
                <a:effectLst/>
                <a:latin typeface="Bodoni 72 Book" pitchFamily="2" charset="0"/>
              </a:rPr>
              <a:t>• Mango Butter – Non-comedogenic antioxidant that helps to reduce the appearance of fine lines and wrinkles while providing a glowing complexion and fighting acne formations. </a:t>
            </a:r>
          </a:p>
          <a:p>
            <a:r>
              <a:rPr lang="en-US" sz="1600" dirty="0">
                <a:effectLst/>
                <a:latin typeface="Bodoni 72 Book" pitchFamily="2" charset="0"/>
              </a:rPr>
              <a:t>• Starfruit Extracts – Provides pore tightening and acne combating nutrients for an anti-reddening and skin perfected effect. </a:t>
            </a:r>
          </a:p>
          <a:p>
            <a:r>
              <a:rPr lang="en-US" sz="1600" dirty="0">
                <a:effectLst/>
                <a:latin typeface="Bodoni 72 Book" pitchFamily="2" charset="0"/>
              </a:rPr>
              <a:t>• </a:t>
            </a:r>
            <a:r>
              <a:rPr lang="en-US" sz="1600" dirty="0" err="1">
                <a:effectLst/>
                <a:latin typeface="Bodoni 72 Book" pitchFamily="2" charset="0"/>
              </a:rPr>
              <a:t>Superox</a:t>
            </a:r>
            <a:r>
              <a:rPr lang="en-US" sz="1600" dirty="0">
                <a:effectLst/>
                <a:latin typeface="Bodoni 72 Book" pitchFamily="2" charset="0"/>
              </a:rPr>
              <a:t> C™ – A specialty derived blend of Kakadu Plum known as one of the world’s richest sources of Vitamin C, </a:t>
            </a:r>
            <a:r>
              <a:rPr lang="en-US" sz="1600" dirty="0" err="1">
                <a:effectLst/>
                <a:latin typeface="Bodoni 72 Book" pitchFamily="2" charset="0"/>
              </a:rPr>
              <a:t>Superox</a:t>
            </a:r>
            <a:r>
              <a:rPr lang="en-US" sz="1600" dirty="0">
                <a:effectLst/>
                <a:latin typeface="Bodoni 72 Book" pitchFamily="2" charset="0"/>
              </a:rPr>
              <a:t> C is a potent antioxidant and contains micronutrient benefits that help to protect against environmental damage. </a:t>
            </a:r>
          </a:p>
          <a:p>
            <a:r>
              <a:rPr lang="en-US" sz="1600" dirty="0">
                <a:effectLst/>
                <a:latin typeface="Bodoni 72 Book" pitchFamily="2" charset="0"/>
              </a:rPr>
              <a:t>• Coconut Water – Electrolyte rich to increase skin’s hydration and elasticity and adds a glowing effect to the skin. </a:t>
            </a:r>
          </a:p>
          <a:p>
            <a:r>
              <a:rPr lang="en-US" sz="1600" dirty="0">
                <a:effectLst/>
                <a:latin typeface="Bodoni 72 Book" pitchFamily="2" charset="0"/>
              </a:rPr>
              <a:t>• </a:t>
            </a:r>
            <a:r>
              <a:rPr lang="en-US" sz="1600" dirty="0" err="1">
                <a:effectLst/>
                <a:latin typeface="Bodoni 72 Book" pitchFamily="2" charset="0"/>
              </a:rPr>
              <a:t>MossCellTec</a:t>
            </a:r>
            <a:r>
              <a:rPr lang="en-US" sz="1600" dirty="0">
                <a:effectLst/>
                <a:latin typeface="Bodoni 72 Book" pitchFamily="2" charset="0"/>
              </a:rPr>
              <a:t>™ – Potent anti-aging and moisture level preserving ingredients help to protect the skin from stressful environmental changes. </a:t>
            </a:r>
          </a:p>
          <a:p>
            <a:r>
              <a:rPr lang="en-US" sz="1600" dirty="0">
                <a:effectLst/>
                <a:latin typeface="Bodoni 72 Book" pitchFamily="2" charset="0"/>
              </a:rPr>
              <a:t>• Tattoo &amp; Color Fade Protection – Protects the color and the luster of your tan and your tattoos. </a:t>
            </a: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err="1">
                <a:solidFill>
                  <a:srgbClr val="000000"/>
                </a:solidFill>
                <a:latin typeface="Bodoni 72 Book" pitchFamily="2" charset="0"/>
                <a:ea typeface="Baskerville" panose="02020502070401020303" pitchFamily="18" charset="0"/>
                <a:cs typeface="Lucida Sans" pitchFamily="2"/>
              </a:rPr>
              <a:t>Moonfruit</a:t>
            </a:r>
            <a:r>
              <a:rPr lang="en-US" sz="1600" dirty="0">
                <a:solidFill>
                  <a:srgbClr val="000000"/>
                </a:solidFill>
                <a:latin typeface="Bodoni 72 Book" pitchFamily="2" charset="0"/>
                <a:ea typeface="Baskerville" panose="02020502070401020303" pitchFamily="18" charset="0"/>
                <a:cs typeface="Lucida Sans" pitchFamily="2"/>
              </a:rPr>
              <a:t> Tidal Wave</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E3A13277-7BD7-6E4B-9459-32F993ECE2FA}"/>
              </a:ext>
            </a:extLst>
          </p:cNvPr>
          <p:cNvSpPr txBox="1"/>
          <p:nvPr/>
        </p:nvSpPr>
        <p:spPr>
          <a:xfrm>
            <a:off x="4872251" y="147970"/>
            <a:ext cx="7047033"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Ride or Tide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Beach Ready Bronzing Cocktail</a:t>
            </a:r>
          </a:p>
          <a:p>
            <a:r>
              <a:rPr lang="en-US" dirty="0">
                <a:latin typeface="Baskerville" panose="02020502070401020303" pitchFamily="18" charset="0"/>
                <a:ea typeface="Baskerville" panose="02020502070401020303" pitchFamily="18" charset="0"/>
              </a:rPr>
              <a:t>Skin Quenching Sunkissed Starfruit &amp; Vitamin C Vibes</a:t>
            </a:r>
          </a:p>
          <a:p>
            <a:r>
              <a:rPr lang="en-US" dirty="0">
                <a:latin typeface="Baskerville" panose="02020502070401020303" pitchFamily="18" charset="0"/>
                <a:ea typeface="Baskerville" panose="02020502070401020303" pitchFamily="18" charset="0"/>
              </a:rPr>
              <a:t>Infused with Electrolyte Enhanced Coconut Water</a:t>
            </a:r>
          </a:p>
        </p:txBody>
      </p:sp>
      <p:pic>
        <p:nvPicPr>
          <p:cNvPr id="2" name="Audio 1">
            <a:hlinkClick r:id="" action="ppaction://media"/>
            <a:extLst>
              <a:ext uri="{FF2B5EF4-FFF2-40B4-BE49-F238E27FC236}">
                <a16:creationId xmlns:a16="http://schemas.microsoft.com/office/drawing/2014/main" id="{2B3611FD-6E95-751F-8D61-F08643E31A3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8737733"/>
      </p:ext>
    </p:extLst>
  </p:cSld>
  <p:clrMapOvr>
    <a:masterClrMapping/>
  </p:clrMapOvr>
  <mc:AlternateContent xmlns:mc="http://schemas.openxmlformats.org/markup-compatibility/2006">
    <mc:Choice xmlns:p14="http://schemas.microsoft.com/office/powerpoint/2010/main" Requires="p14">
      <p:transition spd="slow" p14:dur="2000" advTm="129207"/>
    </mc:Choice>
    <mc:Fallback>
      <p:transition spd="slow" advTm="1292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3" descr="DC 2020 PPT Slide - DC Accelerator - NEW.jpg">
            <a:extLst>
              <a:ext uri="{FF2B5EF4-FFF2-40B4-BE49-F238E27FC236}">
                <a16:creationId xmlns:a16="http://schemas.microsoft.com/office/drawing/2014/main" id="{5F6665D7-C07E-C84A-A334-A308B5917C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0"/>
            <a:ext cx="12180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51CA8154-6D06-0245-869B-94348B3DE6F5}"/>
              </a:ext>
            </a:extLst>
          </p:cNvPr>
          <p:cNvSpPr txBox="1">
            <a:spLocks noGrp="1" noChangeArrowheads="1"/>
          </p:cNvSpPr>
          <p:nvPr>
            <p:ph type="title"/>
          </p:nvPr>
        </p:nvSpPr>
        <p:spPr>
          <a:xfrm>
            <a:off x="4552950" y="342900"/>
            <a:ext cx="7323138" cy="1534026"/>
          </a:xfrm>
        </p:spPr>
        <p:txBody>
          <a:bodyPr/>
          <a:lstStyle/>
          <a:p>
            <a:pPr eaLnBrk="1" hangingPunct="1"/>
            <a:r>
              <a:rPr altLang="en-US" sz="4000" b="1" dirty="0">
                <a:latin typeface="BODONI 72 OLDSTYLE BOOK" pitchFamily="2" charset="0"/>
                <a:ea typeface="SimSun" panose="02010600030101010101" pitchFamily="2" charset="-122"/>
                <a:cs typeface="Lucida Sans" panose="020B0602030504020204" pitchFamily="34" charset="77"/>
              </a:rPr>
              <a:t>DC Accelerator™</a:t>
            </a:r>
            <a:br>
              <a:rPr altLang="en-US" sz="1400" dirty="0">
                <a:latin typeface="Bodoni 72 Oldstyle Book" pitchFamily="2" charset="0"/>
                <a:ea typeface="SimSun" panose="02010600030101010101" pitchFamily="2" charset="-122"/>
                <a:cs typeface="Lucida Sans" panose="020B0602030504020204" pitchFamily="34" charset="77"/>
              </a:rPr>
            </a:br>
            <a:r>
              <a:rPr altLang="en-US" sz="1800" dirty="0">
                <a:latin typeface="Bodoni 72 Oldstyle Book" pitchFamily="2" charset="0"/>
                <a:ea typeface="SimSun" panose="02010600030101010101" pitchFamily="2" charset="-122"/>
                <a:cs typeface="Arial" panose="020B0604020202020204" pitchFamily="34" charset="0"/>
              </a:rPr>
              <a:t>Dark Tanning Lotion </a:t>
            </a:r>
            <a:br>
              <a:rPr altLang="en-US" sz="1800" dirty="0">
                <a:latin typeface="Bodoni 72 Oldstyle Book" pitchFamily="2" charset="0"/>
                <a:ea typeface="SimSun" panose="02010600030101010101" pitchFamily="2" charset="-122"/>
                <a:cs typeface="Arial" panose="020B0604020202020204" pitchFamily="34" charset="0"/>
              </a:rPr>
            </a:br>
            <a:r>
              <a:rPr altLang="en-US" sz="1800" dirty="0">
                <a:latin typeface="Bodoni 72 Oldstyle Book" pitchFamily="2" charset="0"/>
                <a:ea typeface="SimSun" panose="02010600030101010101" pitchFamily="2" charset="-122"/>
                <a:cs typeface="Arial" panose="020B0604020202020204" pitchFamily="34" charset="0"/>
              </a:rPr>
              <a:t>Enriched with </a:t>
            </a:r>
            <a:r>
              <a:rPr altLang="en-US" sz="1800" dirty="0" err="1">
                <a:latin typeface="Bodoni 72 Oldstyle Book" pitchFamily="2" charset="0"/>
                <a:ea typeface="SimSun" panose="02010600030101010101" pitchFamily="2" charset="-122"/>
                <a:cs typeface="Arial" panose="020B0604020202020204" pitchFamily="34" charset="0"/>
              </a:rPr>
              <a:t>Argan</a:t>
            </a:r>
            <a:r>
              <a:rPr altLang="en-US" sz="1800" dirty="0">
                <a:latin typeface="Bodoni 72 Oldstyle Book" pitchFamily="2" charset="0"/>
                <a:ea typeface="SimSun" panose="02010600030101010101" pitchFamily="2" charset="-122"/>
                <a:cs typeface="Arial" panose="020B0604020202020204" pitchFamily="34" charset="0"/>
              </a:rPr>
              <a:t> Oils + Vitamins A &amp; E</a:t>
            </a:r>
            <a:br>
              <a:rPr altLang="en-US" sz="1400" dirty="0">
                <a:latin typeface="Bodoni 72 Oldstyle Book" pitchFamily="2" charset="0"/>
                <a:ea typeface="SimSun" panose="02010600030101010101" pitchFamily="2" charset="-122"/>
                <a:cs typeface="Lucida Sans" panose="020B0602030504020204" pitchFamily="34" charset="77"/>
              </a:rPr>
            </a:br>
            <a:endParaRPr altLang="en-US" sz="1400" dirty="0">
              <a:latin typeface="Bodoni 72 Oldstyle Book" pitchFamily="2" charset="0"/>
              <a:ea typeface="SimSun" panose="02010600030101010101" pitchFamily="2" charset="-122"/>
              <a:cs typeface="Lucida Sans" panose="020B0602030504020204" pitchFamily="34" charset="77"/>
            </a:endParaRPr>
          </a:p>
        </p:txBody>
      </p:sp>
      <p:sp>
        <p:nvSpPr>
          <p:cNvPr id="4" name="Content Placeholder 2">
            <a:extLst>
              <a:ext uri="{FF2B5EF4-FFF2-40B4-BE49-F238E27FC236}">
                <a16:creationId xmlns:a16="http://schemas.microsoft.com/office/drawing/2014/main" id="{3A5E3C4D-7CF6-2E44-B575-87C467441541}"/>
              </a:ext>
            </a:extLst>
          </p:cNvPr>
          <p:cNvSpPr txBox="1">
            <a:spLocks noGrp="1" noChangeArrowheads="1"/>
          </p:cNvSpPr>
          <p:nvPr>
            <p:ph idx="1"/>
          </p:nvPr>
        </p:nvSpPr>
        <p:spPr>
          <a:xfrm>
            <a:off x="4552950" y="1720432"/>
            <a:ext cx="7407275" cy="4351337"/>
          </a:xfrm>
        </p:spPr>
        <p:txBody>
          <a:bodyPr>
            <a:normAutofit/>
          </a:bodyPr>
          <a:lstStyle/>
          <a:p>
            <a:pPr eaLnBrk="1" hangingPunct="1"/>
            <a:r>
              <a:rPr altLang="en-US" sz="2400" dirty="0">
                <a:latin typeface="Bodoni 72 Oldstyle Book" pitchFamily="2" charset="0"/>
                <a:ea typeface="SimSun" panose="02010600030101010101" pitchFamily="2" charset="-122"/>
              </a:rPr>
              <a:t>Dark tanning maximizer darkens skin for a natural golden glow without the use of self-tanning ingredients</a:t>
            </a:r>
          </a:p>
          <a:p>
            <a:pPr eaLnBrk="1" hangingPunct="1"/>
            <a:r>
              <a:rPr altLang="en-US" sz="2400" dirty="0">
                <a:latin typeface="Bodoni 72 Oldstyle Book" pitchFamily="2" charset="0"/>
                <a:ea typeface="SimSun" panose="02010600030101010101" pitchFamily="2" charset="-122"/>
              </a:rPr>
              <a:t>Bronze Boost Complex</a:t>
            </a:r>
            <a:r>
              <a:rPr altLang="en-US" sz="2400" i="1" dirty="0">
                <a:latin typeface="Bodoni 72 Oldstyle Book" pitchFamily="2" charset="0"/>
                <a:ea typeface="SimSun" panose="02010600030101010101" pitchFamily="2" charset="-122"/>
              </a:rPr>
              <a:t> –</a:t>
            </a:r>
            <a:r>
              <a:rPr altLang="en-US" sz="2400" dirty="0">
                <a:latin typeface="Bodoni 72 Oldstyle Book" pitchFamily="2" charset="0"/>
                <a:ea typeface="SimSun" panose="02010600030101010101" pitchFamily="2" charset="-122"/>
              </a:rPr>
              <a:t> A combination of </a:t>
            </a:r>
            <a:r>
              <a:rPr altLang="en-US" sz="2400" dirty="0" err="1">
                <a:latin typeface="Bodoni 72 Oldstyle Book" pitchFamily="2" charset="0"/>
                <a:ea typeface="SimSun" panose="02010600030101010101" pitchFamily="2" charset="-122"/>
              </a:rPr>
              <a:t>Melatime</a:t>
            </a:r>
            <a:r>
              <a:rPr altLang="en-US" sz="2400" dirty="0">
                <a:latin typeface="Bodoni 72 Oldstyle Book" pitchFamily="2" charset="0"/>
                <a:ea typeface="SimSun" panose="02010600030101010101" pitchFamily="2" charset="-122"/>
              </a:rPr>
              <a:t>™, Carrot &amp; Argon Oils to stimulate melanin activity for enhanced pigmentation. Penetrates through dry layers of skin for softer results and helps to fill in fine lines and wrinkles</a:t>
            </a:r>
            <a:r>
              <a:rPr altLang="en-US" sz="2400" i="1" dirty="0">
                <a:latin typeface="Bodoni 72 Oldstyle Book" pitchFamily="2" charset="0"/>
                <a:ea typeface="SimSun" panose="02010600030101010101" pitchFamily="2" charset="-122"/>
              </a:rPr>
              <a:t>, while </a:t>
            </a:r>
            <a:r>
              <a:rPr altLang="en-US" sz="2400" dirty="0">
                <a:latin typeface="Bodoni 72 Oldstyle Book" pitchFamily="2" charset="0"/>
                <a:ea typeface="SimSun" panose="02010600030101010101" pitchFamily="2" charset="-122"/>
              </a:rPr>
              <a:t>protecting against premature aging of the skin</a:t>
            </a:r>
          </a:p>
          <a:p>
            <a:pPr eaLnBrk="1" hangingPunct="1"/>
            <a:r>
              <a:rPr altLang="en-US" sz="2400" dirty="0">
                <a:latin typeface="Bodoni 72 Oldstyle Book" pitchFamily="2" charset="0"/>
                <a:ea typeface="SimSun" panose="02010600030101010101" pitchFamily="2" charset="-122"/>
              </a:rPr>
              <a:t>Vitamins A &amp; E – Repair dry and damaged skin</a:t>
            </a:r>
          </a:p>
          <a:p>
            <a:pPr marL="0" indent="0" eaLnBrk="1" hangingPunct="1">
              <a:buNone/>
            </a:pPr>
            <a:endParaRPr lang="en-US" altLang="en-US" sz="2400" dirty="0">
              <a:latin typeface="Bodoni 72 Oldstyle Book" pitchFamily="2" charset="0"/>
              <a:ea typeface="SimSun" panose="02010600030101010101" pitchFamily="2" charset="-122"/>
            </a:endParaRPr>
          </a:p>
          <a:p>
            <a:pPr marL="0" indent="0" eaLnBrk="1" hangingPunct="1">
              <a:buNone/>
            </a:pPr>
            <a:r>
              <a:rPr lang="en-US" altLang="en-US" sz="2400" dirty="0">
                <a:latin typeface="Bodoni 72 Oldstyle Book" pitchFamily="2" charset="0"/>
                <a:ea typeface="SimSun" panose="02010600030101010101" pitchFamily="2" charset="-122"/>
              </a:rPr>
              <a:t>		</a:t>
            </a:r>
            <a:r>
              <a:rPr altLang="en-US" sz="2400" dirty="0">
                <a:latin typeface="Bodoni 72 Oldstyle Book" pitchFamily="2" charset="0"/>
                <a:ea typeface="SimSun" panose="02010600030101010101" pitchFamily="2" charset="-122"/>
              </a:rPr>
              <a:t>Fragrance: Coco </a:t>
            </a:r>
            <a:r>
              <a:rPr altLang="en-US" sz="2400" dirty="0" err="1">
                <a:latin typeface="Bodoni 72 Oldstyle Book" pitchFamily="2" charset="0"/>
                <a:ea typeface="SimSun" panose="02010600030101010101" pitchFamily="2" charset="-122"/>
              </a:rPr>
              <a:t>Creamsicle</a:t>
            </a:r>
            <a:r>
              <a:rPr altLang="en-US" sz="2400" dirty="0">
                <a:latin typeface="Bodoni 72 Oldstyle Book" pitchFamily="2" charset="0"/>
                <a:ea typeface="SimSun" panose="02010600030101010101" pitchFamily="2" charset="-122"/>
              </a:rPr>
              <a:t> </a:t>
            </a:r>
          </a:p>
          <a:p>
            <a:pPr eaLnBrk="1" hangingPunct="1"/>
            <a:endParaRPr altLang="en-US" sz="3200" dirty="0">
              <a:latin typeface="Bodoni 72 Oldstyle Book" pitchFamily="2" charset="0"/>
              <a:ea typeface="SimSun" panose="02010600030101010101" pitchFamily="2" charset="-122"/>
            </a:endParaRPr>
          </a:p>
          <a:p>
            <a:pPr eaLnBrk="1" hangingPunct="1"/>
            <a:endParaRPr altLang="en-US" sz="3200" dirty="0">
              <a:latin typeface="Bodoni 72 Oldstyle Book" pitchFamily="2" charset="0"/>
              <a:ea typeface="SimSun" panose="02010600030101010101" pitchFamily="2" charset="-122"/>
            </a:endParaRPr>
          </a:p>
        </p:txBody>
      </p:sp>
      <p:pic>
        <p:nvPicPr>
          <p:cNvPr id="2" name="Audio 1">
            <a:hlinkClick r:id="" action="ppaction://media"/>
            <a:extLst>
              <a:ext uri="{FF2B5EF4-FFF2-40B4-BE49-F238E27FC236}">
                <a16:creationId xmlns:a16="http://schemas.microsoft.com/office/drawing/2014/main" id="{626636ED-CFDE-342A-3F73-C8CD6FDC3C9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2566675"/>
      </p:ext>
    </p:extLst>
  </p:cSld>
  <p:clrMapOvr>
    <a:masterClrMapping/>
  </p:clrMapOvr>
  <p:transition spd="slow" advTm="5072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bottle, toiletry, lotion&#10;&#10;Description automatically generated">
            <a:extLst>
              <a:ext uri="{FF2B5EF4-FFF2-40B4-BE49-F238E27FC236}">
                <a16:creationId xmlns:a16="http://schemas.microsoft.com/office/drawing/2014/main" id="{1FB859AB-972B-5847-985D-4EEB6F53A76D}"/>
              </a:ext>
            </a:extLst>
          </p:cNvPr>
          <p:cNvPicPr>
            <a:picLocks noChangeAspect="1"/>
          </p:cNvPicPr>
          <p:nvPr/>
        </p:nvPicPr>
        <p:blipFill>
          <a:blip r:embed="rId4"/>
          <a:stretch>
            <a:fillRect/>
          </a:stretch>
        </p:blipFill>
        <p:spPr>
          <a:xfrm>
            <a:off x="4733" y="0"/>
            <a:ext cx="12182534" cy="6858000"/>
          </a:xfrm>
          <a:prstGeom prst="rect">
            <a:avLst/>
          </a:prstGeom>
        </p:spPr>
      </p:pic>
      <p:pic>
        <p:nvPicPr>
          <p:cNvPr id="2" name="Audio 1">
            <a:hlinkClick r:id="" action="ppaction://media"/>
            <a:extLst>
              <a:ext uri="{FF2B5EF4-FFF2-40B4-BE49-F238E27FC236}">
                <a16:creationId xmlns:a16="http://schemas.microsoft.com/office/drawing/2014/main" id="{367AAE19-983C-3CB8-F7AB-2DC0FC855E0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295928"/>
      </p:ext>
    </p:extLst>
  </p:cSld>
  <p:clrMapOvr>
    <a:masterClrMapping/>
  </p:clrMapOvr>
  <mc:AlternateContent xmlns:mc="http://schemas.openxmlformats.org/markup-compatibility/2006">
    <mc:Choice xmlns:p14="http://schemas.microsoft.com/office/powerpoint/2010/main" Requires="p14">
      <p:transition spd="slow" p14:dur="2000" advTm="29976"/>
    </mc:Choice>
    <mc:Fallback>
      <p:transition spd="slow" advTm="299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1A7F277D-D191-0943-AF18-49BB50A905AF}"/>
              </a:ext>
            </a:extLst>
          </p:cNvPr>
          <p:cNvSpPr txBox="1"/>
          <p:nvPr/>
        </p:nvSpPr>
        <p:spPr>
          <a:xfrm>
            <a:off x="3741921" y="4928179"/>
            <a:ext cx="3521122" cy="1286354"/>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3800" b="1" kern="1200" dirty="0">
                <a:solidFill>
                  <a:schemeClr val="tx1"/>
                </a:solidFill>
                <a:latin typeface="+mj-lt"/>
                <a:ea typeface="+mj-ea"/>
                <a:cs typeface="+mj-cs"/>
              </a:rPr>
              <a:t>Introduction!</a:t>
            </a:r>
          </a:p>
        </p:txBody>
      </p:sp>
      <p:sp>
        <p:nvSpPr>
          <p:cNvPr id="20" name="Rectangle 19">
            <a:extLst>
              <a:ext uri="{FF2B5EF4-FFF2-40B4-BE49-F238E27FC236}">
                <a16:creationId xmlns:a16="http://schemas.microsoft.com/office/drawing/2014/main" id="{8DF8AE6E-38CD-4B2A-8E02-F099DD30EF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0126" y="629042"/>
            <a:ext cx="1217216" cy="85953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032D9C6-CE92-2744-F437-66A84A29695E}"/>
              </a:ext>
            </a:extLst>
          </p:cNvPr>
          <p:cNvPicPr>
            <a:picLocks noChangeAspect="1"/>
          </p:cNvPicPr>
          <p:nvPr/>
        </p:nvPicPr>
        <p:blipFill>
          <a:blip r:embed="rId4"/>
          <a:stretch>
            <a:fillRect/>
          </a:stretch>
        </p:blipFill>
        <p:spPr>
          <a:xfrm>
            <a:off x="802864" y="682986"/>
            <a:ext cx="751648" cy="751648"/>
          </a:xfrm>
          <a:prstGeom prst="rect">
            <a:avLst/>
          </a:prstGeom>
        </p:spPr>
      </p:pic>
      <p:sp>
        <p:nvSpPr>
          <p:cNvPr id="22" name="Right Triangle 21">
            <a:extLst>
              <a:ext uri="{FF2B5EF4-FFF2-40B4-BE49-F238E27FC236}">
                <a16:creationId xmlns:a16="http://schemas.microsoft.com/office/drawing/2014/main" id="{23293907-0F26-4752-BCD0-3AC2C50263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43683" y="635538"/>
            <a:ext cx="680408" cy="849747"/>
          </a:xfrm>
          <a:prstGeom prst="r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4CA07809-FD84-4293-BEDA-C920BB2A1F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56352" y="8853"/>
            <a:ext cx="1576152" cy="14793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26AC3F3-39C9-FB13-FA05-156437ED20E3}"/>
              </a:ext>
            </a:extLst>
          </p:cNvPr>
          <p:cNvPicPr>
            <a:picLocks noChangeAspect="1"/>
          </p:cNvPicPr>
          <p:nvPr/>
        </p:nvPicPr>
        <p:blipFill>
          <a:blip r:embed="rId5"/>
          <a:stretch>
            <a:fillRect/>
          </a:stretch>
        </p:blipFill>
        <p:spPr>
          <a:xfrm>
            <a:off x="5182013" y="186246"/>
            <a:ext cx="1130087" cy="1130087"/>
          </a:xfrm>
          <a:prstGeom prst="rect">
            <a:avLst/>
          </a:prstGeom>
        </p:spPr>
      </p:pic>
      <p:sp>
        <p:nvSpPr>
          <p:cNvPr id="26" name="Right Triangle 25">
            <a:extLst>
              <a:ext uri="{FF2B5EF4-FFF2-40B4-BE49-F238E27FC236}">
                <a16:creationId xmlns:a16="http://schemas.microsoft.com/office/drawing/2014/main" id="{A06D4B98-7FBD-4771-9C71-AE026D670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23630" y="-1"/>
            <a:ext cx="1092260" cy="1479367"/>
          </a:xfrm>
          <a:prstGeom prst="r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1E32D174-F8A9-4FF0-8888-1B4F5E1849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4070" y="621519"/>
            <a:ext cx="4032504" cy="22037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769201C5-687E-46FB-BA72-23BA40BFEE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3107" y="2848090"/>
            <a:ext cx="2339075" cy="341607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339141A8-FDFD-4ABE-A499-72C9669F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14143" y="991883"/>
            <a:ext cx="1371600" cy="2356777"/>
          </a:xfrm>
          <a:custGeom>
            <a:avLst/>
            <a:gdLst>
              <a:gd name="connsiteX0" fmla="*/ 0 w 1371600"/>
              <a:gd name="connsiteY0" fmla="*/ 0 h 2356777"/>
              <a:gd name="connsiteX1" fmla="*/ 0 w 1371600"/>
              <a:gd name="connsiteY1" fmla="*/ 1216152 h 2356777"/>
              <a:gd name="connsiteX2" fmla="*/ 4495 w 1371600"/>
              <a:gd name="connsiteY2" fmla="*/ 1216152 h 2356777"/>
              <a:gd name="connsiteX3" fmla="*/ 4495 w 1371600"/>
              <a:gd name="connsiteY3" fmla="*/ 2356777 h 2356777"/>
              <a:gd name="connsiteX4" fmla="*/ 1367105 w 1371600"/>
              <a:gd name="connsiteY4" fmla="*/ 2356777 h 2356777"/>
              <a:gd name="connsiteX5" fmla="*/ 1367105 w 1371600"/>
              <a:gd name="connsiteY5" fmla="*/ 1216152 h 2356777"/>
              <a:gd name="connsiteX6" fmla="*/ 1371600 w 1371600"/>
              <a:gd name="connsiteY6" fmla="*/ 1216152 h 2356777"/>
              <a:gd name="connsiteX7" fmla="*/ 1367105 w 1371600"/>
              <a:gd name="connsiteY7" fmla="*/ 1212166 h 2356777"/>
              <a:gd name="connsiteX8" fmla="*/ 1367105 w 1371600"/>
              <a:gd name="connsiteY8" fmla="*/ 1210176 h 2356777"/>
              <a:gd name="connsiteX9" fmla="*/ 1364860 w 1371600"/>
              <a:gd name="connsiteY9" fmla="*/ 1210176 h 235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1600" h="2356777">
                <a:moveTo>
                  <a:pt x="0" y="0"/>
                </a:moveTo>
                <a:lnTo>
                  <a:pt x="0" y="1216152"/>
                </a:lnTo>
                <a:lnTo>
                  <a:pt x="4495" y="1216152"/>
                </a:lnTo>
                <a:lnTo>
                  <a:pt x="4495" y="2356777"/>
                </a:lnTo>
                <a:lnTo>
                  <a:pt x="1367105" y="2356777"/>
                </a:lnTo>
                <a:lnTo>
                  <a:pt x="1367105" y="1216152"/>
                </a:lnTo>
                <a:lnTo>
                  <a:pt x="1371600" y="1216152"/>
                </a:lnTo>
                <a:lnTo>
                  <a:pt x="1367105" y="1212166"/>
                </a:lnTo>
                <a:lnTo>
                  <a:pt x="1367105" y="1210176"/>
                </a:lnTo>
                <a:lnTo>
                  <a:pt x="1364860" y="1210176"/>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8A439E11-755A-4258-859D-56A6B6AFCB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78372" y="1485831"/>
            <a:ext cx="1990938" cy="137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Triangle 35">
            <a:extLst>
              <a:ext uri="{FF2B5EF4-FFF2-40B4-BE49-F238E27FC236}">
                <a16:creationId xmlns:a16="http://schemas.microsoft.com/office/drawing/2014/main" id="{E916EF49-F958-4F28-A999-F8FA8D09A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206828" y="2437565"/>
            <a:ext cx="325600" cy="406635"/>
          </a:xfrm>
          <a:prstGeom prst="rtTriangle">
            <a:avLst/>
          </a:prstGeom>
          <a:solidFill>
            <a:srgbClr val="FFC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DF278F91-B1BC-FF7B-5DE8-49590B0F54C5}"/>
              </a:ext>
            </a:extLst>
          </p:cNvPr>
          <p:cNvPicPr>
            <a:picLocks noChangeAspect="1"/>
          </p:cNvPicPr>
          <p:nvPr/>
        </p:nvPicPr>
        <p:blipFill>
          <a:blip r:embed="rId6"/>
          <a:stretch>
            <a:fillRect/>
          </a:stretch>
        </p:blipFill>
        <p:spPr>
          <a:xfrm>
            <a:off x="7725353" y="1260454"/>
            <a:ext cx="3716019" cy="947584"/>
          </a:xfrm>
          <a:prstGeom prst="rect">
            <a:avLst/>
          </a:prstGeom>
        </p:spPr>
      </p:pic>
      <p:sp>
        <p:nvSpPr>
          <p:cNvPr id="38" name="Right Triangle 37">
            <a:extLst>
              <a:ext uri="{FF2B5EF4-FFF2-40B4-BE49-F238E27FC236}">
                <a16:creationId xmlns:a16="http://schemas.microsoft.com/office/drawing/2014/main" id="{A7665D74-DFEA-412C-928C-F090E6708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583914" y="3243055"/>
            <a:ext cx="1881096" cy="1092260"/>
          </a:xfrm>
          <a:prstGeom prst="r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3E84BD56-679D-4E0C-9C9B-D694ABF07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2567" y="2843319"/>
            <a:ext cx="3474720" cy="188366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Triangle 41">
            <a:extLst>
              <a:ext uri="{FF2B5EF4-FFF2-40B4-BE49-F238E27FC236}">
                <a16:creationId xmlns:a16="http://schemas.microsoft.com/office/drawing/2014/main" id="{2335FEDF-EF88-4E68-9CF7-5A72EF32AF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0435" y="1488222"/>
            <a:ext cx="1092260" cy="1364098"/>
          </a:xfrm>
          <a:prstGeom prst="r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03DB71A4-74AA-406D-9553-61C0C6D236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1093" y="1481744"/>
            <a:ext cx="1557796" cy="1362456"/>
          </a:xfrm>
          <a:custGeom>
            <a:avLst/>
            <a:gdLst>
              <a:gd name="connsiteX0" fmla="*/ 0 w 1557796"/>
              <a:gd name="connsiteY0" fmla="*/ 0 h 1362456"/>
              <a:gd name="connsiteX1" fmla="*/ 1557796 w 1557796"/>
              <a:gd name="connsiteY1" fmla="*/ 0 h 1362456"/>
              <a:gd name="connsiteX2" fmla="*/ 1557796 w 1557796"/>
              <a:gd name="connsiteY2" fmla="*/ 1362456 h 1362456"/>
              <a:gd name="connsiteX3" fmla="*/ 1090945 w 1557796"/>
              <a:gd name="connsiteY3" fmla="*/ 1362456 h 1362456"/>
            </a:gdLst>
            <a:ahLst/>
            <a:cxnLst>
              <a:cxn ang="0">
                <a:pos x="connsiteX0" y="connsiteY0"/>
              </a:cxn>
              <a:cxn ang="0">
                <a:pos x="connsiteX1" y="connsiteY1"/>
              </a:cxn>
              <a:cxn ang="0">
                <a:pos x="connsiteX2" y="connsiteY2"/>
              </a:cxn>
              <a:cxn ang="0">
                <a:pos x="connsiteX3" y="connsiteY3"/>
              </a:cxn>
            </a:cxnLst>
            <a:rect l="l" t="t" r="r" b="b"/>
            <a:pathLst>
              <a:path w="1557796" h="1362456">
                <a:moveTo>
                  <a:pt x="0" y="0"/>
                </a:moveTo>
                <a:lnTo>
                  <a:pt x="1557796" y="0"/>
                </a:lnTo>
                <a:lnTo>
                  <a:pt x="1557796" y="1362456"/>
                </a:lnTo>
                <a:lnTo>
                  <a:pt x="1090945" y="1362456"/>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Calibri" panose="020F0502020204030204"/>
            </a:endParaRPr>
          </a:p>
        </p:txBody>
      </p:sp>
      <p:sp>
        <p:nvSpPr>
          <p:cNvPr id="46" name="Right Triangle 45">
            <a:extLst>
              <a:ext uri="{FF2B5EF4-FFF2-40B4-BE49-F238E27FC236}">
                <a16:creationId xmlns:a16="http://schemas.microsoft.com/office/drawing/2014/main" id="{DA9994C2-211B-4BF6-B6A0-D67471594E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56352" y="1480102"/>
            <a:ext cx="1092260" cy="1364098"/>
          </a:xfrm>
          <a:prstGeom prst="r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FB96012A-0DB8-5141-B799-70947A9B4F76}"/>
              </a:ext>
            </a:extLst>
          </p:cNvPr>
          <p:cNvPicPr>
            <a:picLocks noChangeAspect="1"/>
          </p:cNvPicPr>
          <p:nvPr/>
        </p:nvPicPr>
        <p:blipFill rotWithShape="1">
          <a:blip r:embed="rId7"/>
          <a:srcRect l="34310" t="18521" r="20236" b="33787"/>
          <a:stretch/>
        </p:blipFill>
        <p:spPr>
          <a:xfrm>
            <a:off x="786047" y="3161309"/>
            <a:ext cx="2032216" cy="2843032"/>
          </a:xfrm>
          <a:prstGeom prst="rect">
            <a:avLst/>
          </a:prstGeom>
        </p:spPr>
      </p:pic>
      <p:sp>
        <p:nvSpPr>
          <p:cNvPr id="48" name="Right Triangle 47">
            <a:extLst>
              <a:ext uri="{FF2B5EF4-FFF2-40B4-BE49-F238E27FC236}">
                <a16:creationId xmlns:a16="http://schemas.microsoft.com/office/drawing/2014/main" id="{837A7BE2-DF08-4ECE-A520-13927DBF4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782961" y="4947446"/>
            <a:ext cx="1495517" cy="1117075"/>
          </a:xfrm>
          <a:prstGeom prst="rtTriangl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21B278D0-93A5-6F4E-8A66-B02CA0C08495}"/>
              </a:ext>
            </a:extLst>
          </p:cNvPr>
          <p:cNvSpPr txBox="1"/>
          <p:nvPr/>
        </p:nvSpPr>
        <p:spPr>
          <a:xfrm>
            <a:off x="7855297" y="3153048"/>
            <a:ext cx="4235103" cy="3061485"/>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3200" dirty="0"/>
              <a:t>Madeleine   Harrington</a:t>
            </a:r>
          </a:p>
          <a:p>
            <a:pPr indent="-228600">
              <a:lnSpc>
                <a:spcPct val="90000"/>
              </a:lnSpc>
              <a:spcAft>
                <a:spcPts val="600"/>
              </a:spcAft>
              <a:buFont typeface="Arial" panose="020B0604020202020204" pitchFamily="34" charset="0"/>
              <a:buChar char="•"/>
            </a:pPr>
            <a:r>
              <a:rPr lang="en-US" sz="3200" dirty="0"/>
              <a:t>Digital Marketing Coordinator, Product Specialist, &amp; Club Coordinator</a:t>
            </a:r>
          </a:p>
        </p:txBody>
      </p:sp>
      <p:pic>
        <p:nvPicPr>
          <p:cNvPr id="11" name="Picture 10">
            <a:extLst>
              <a:ext uri="{FF2B5EF4-FFF2-40B4-BE49-F238E27FC236}">
                <a16:creationId xmlns:a16="http://schemas.microsoft.com/office/drawing/2014/main" id="{2A8C0AC5-7749-EEE8-9AC9-26C48E523E52}"/>
              </a:ext>
            </a:extLst>
          </p:cNvPr>
          <p:cNvPicPr>
            <a:picLocks noChangeAspect="1"/>
          </p:cNvPicPr>
          <p:nvPr/>
        </p:nvPicPr>
        <p:blipFill>
          <a:blip r:embed="rId8"/>
          <a:stretch>
            <a:fillRect/>
          </a:stretch>
        </p:blipFill>
        <p:spPr>
          <a:xfrm>
            <a:off x="4892638" y="2672115"/>
            <a:ext cx="2203705" cy="2203705"/>
          </a:xfrm>
          <a:prstGeom prst="rect">
            <a:avLst/>
          </a:prstGeom>
        </p:spPr>
      </p:pic>
      <p:pic>
        <p:nvPicPr>
          <p:cNvPr id="12" name="Picture 11">
            <a:extLst>
              <a:ext uri="{FF2B5EF4-FFF2-40B4-BE49-F238E27FC236}">
                <a16:creationId xmlns:a16="http://schemas.microsoft.com/office/drawing/2014/main" id="{40F626A9-7CF1-A345-213F-7508E622AB92}"/>
              </a:ext>
            </a:extLst>
          </p:cNvPr>
          <p:cNvPicPr>
            <a:picLocks noChangeAspect="1"/>
          </p:cNvPicPr>
          <p:nvPr/>
        </p:nvPicPr>
        <p:blipFill>
          <a:blip r:embed="rId9"/>
          <a:stretch>
            <a:fillRect/>
          </a:stretch>
        </p:blipFill>
        <p:spPr>
          <a:xfrm>
            <a:off x="3255001" y="1492875"/>
            <a:ext cx="1438828" cy="1340024"/>
          </a:xfrm>
          <a:prstGeom prst="rect">
            <a:avLst/>
          </a:prstGeom>
        </p:spPr>
      </p:pic>
      <p:pic>
        <p:nvPicPr>
          <p:cNvPr id="8" name="Audio 7">
            <a:hlinkClick r:id="" action="ppaction://media"/>
            <a:extLst>
              <a:ext uri="{FF2B5EF4-FFF2-40B4-BE49-F238E27FC236}">
                <a16:creationId xmlns:a16="http://schemas.microsoft.com/office/drawing/2014/main" id="{A43D9F99-E201-AD28-416B-1811298E25C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3135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43073"/>
    </mc:Choice>
    <mc:Fallback>
      <p:transition spd="slow" advTm="430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06BCD401-009A-A440-AC59-359FDCD89A28}"/>
              </a:ext>
            </a:extLst>
          </p:cNvPr>
          <p:cNvPicPr>
            <a:picLocks noChangeAspect="1"/>
          </p:cNvPicPr>
          <p:nvPr/>
        </p:nvPicPr>
        <p:blipFill>
          <a:blip r:embed="rId4"/>
          <a:stretch>
            <a:fillRect/>
          </a:stretch>
        </p:blipFill>
        <p:spPr>
          <a:xfrm>
            <a:off x="4733" y="0"/>
            <a:ext cx="12182534" cy="6858000"/>
          </a:xfrm>
          <a:prstGeom prst="rect">
            <a:avLst/>
          </a:prstGeom>
        </p:spPr>
      </p:pic>
      <p:sp>
        <p:nvSpPr>
          <p:cNvPr id="3" name="Content Placeholder 2">
            <a:extLst>
              <a:ext uri="{FF2B5EF4-FFF2-40B4-BE49-F238E27FC236}">
                <a16:creationId xmlns:a16="http://schemas.microsoft.com/office/drawing/2014/main" id="{EDB1EA15-812D-C644-9504-47638E0632C0}"/>
              </a:ext>
            </a:extLst>
          </p:cNvPr>
          <p:cNvSpPr txBox="1"/>
          <p:nvPr/>
        </p:nvSpPr>
        <p:spPr>
          <a:xfrm>
            <a:off x="4872250" y="1680269"/>
            <a:ext cx="7047033" cy="4929078"/>
          </a:xfrm>
          <a:prstGeom prst="rect">
            <a:avLst/>
          </a:prstGeom>
          <a:noFill/>
          <a:ln cap="flat">
            <a:noFill/>
          </a:ln>
        </p:spPr>
        <p:txBody>
          <a:bodyPr vert="horz" wrap="square" lIns="91440" tIns="45720" rIns="91440" bIns="45720" anchor="t" anchorCtr="0" compatLnSpc="1">
            <a:normAutofit fontScale="92500" lnSpcReduction="20000"/>
          </a:bodyPr>
          <a:lstStyle/>
          <a:p>
            <a:pPr>
              <a:lnSpc>
                <a:spcPct val="120000"/>
              </a:lnSpc>
            </a:pPr>
            <a:r>
              <a:rPr lang="en-US" sz="1600" dirty="0">
                <a:effectLst/>
                <a:latin typeface="Bodoni 72 Book" pitchFamily="2" charset="0"/>
              </a:rPr>
              <a:t>• Tamanu Oil - A powerful skin regenerator; aiding in wrinkle reducing, blemish-fighting and moisturizing dry skin. Helps to hide the appearance of scars and stretch marks. </a:t>
            </a:r>
          </a:p>
          <a:p>
            <a:pPr>
              <a:lnSpc>
                <a:spcPct val="120000"/>
              </a:lnSpc>
            </a:pPr>
            <a:r>
              <a:rPr lang="en-US" sz="1600" dirty="0">
                <a:effectLst/>
                <a:latin typeface="Bodoni 72 Book" pitchFamily="2" charset="0"/>
              </a:rPr>
              <a:t>• Energizing Antioxidant Blend – Contains Caffeine, Ginseng and Guarana extracts that work together to firm and reduce the appearance of fine lines, wrinkles, puffy skin and imperfections in the skin while working to reduce effects from environmental damage. </a:t>
            </a:r>
          </a:p>
          <a:p>
            <a:pPr>
              <a:lnSpc>
                <a:spcPct val="120000"/>
              </a:lnSpc>
            </a:pPr>
            <a:r>
              <a:rPr lang="en-US" sz="1600" dirty="0">
                <a:effectLst/>
                <a:latin typeface="Bodoni 72 Book" pitchFamily="2" charset="0"/>
              </a:rPr>
              <a:t>• Ginger Root - Reduces irritation and acne formations, works against hyperpigmentation and restores firmness for an even complexion. </a:t>
            </a:r>
          </a:p>
          <a:p>
            <a:pPr>
              <a:lnSpc>
                <a:spcPct val="120000"/>
              </a:lnSpc>
            </a:pPr>
            <a:r>
              <a:rPr lang="en-US" sz="1600" dirty="0">
                <a:effectLst/>
                <a:latin typeface="Bodoni 72 Book" pitchFamily="2" charset="0"/>
              </a:rPr>
              <a:t>• Green Tea Extracts - Anti-aging, soothing and antioxidant rich properties. </a:t>
            </a:r>
          </a:p>
          <a:p>
            <a:pPr>
              <a:lnSpc>
                <a:spcPct val="120000"/>
              </a:lnSpc>
            </a:pPr>
            <a:r>
              <a:rPr lang="en-US" sz="1600" dirty="0">
                <a:effectLst/>
                <a:latin typeface="Bodoni 72 Book" pitchFamily="2" charset="0"/>
              </a:rPr>
              <a:t>• Turmeric Root Extract – Known for its antioxidant and anti-reddening properties, Turmeric helps to improve the look of the surface of your skin to create a more blemish free, even appearance. </a:t>
            </a:r>
          </a:p>
          <a:p>
            <a:pPr>
              <a:lnSpc>
                <a:spcPct val="120000"/>
              </a:lnSpc>
            </a:pPr>
            <a:r>
              <a:rPr lang="en-US" sz="1600" dirty="0">
                <a:effectLst/>
                <a:latin typeface="Bodoni 72 Book" pitchFamily="2" charset="0"/>
              </a:rPr>
              <a:t>• </a:t>
            </a:r>
            <a:r>
              <a:rPr lang="en-US" sz="1600" dirty="0" err="1">
                <a:effectLst/>
                <a:latin typeface="Bodoni 72 Book" pitchFamily="2" charset="0"/>
              </a:rPr>
              <a:t>Matrixyl</a:t>
            </a:r>
            <a:r>
              <a:rPr lang="en-US" sz="1600" dirty="0">
                <a:effectLst/>
                <a:latin typeface="Bodoni 72 Book" pitchFamily="2" charset="0"/>
              </a:rPr>
              <a:t> </a:t>
            </a:r>
            <a:r>
              <a:rPr lang="en-US" sz="1600" dirty="0" err="1">
                <a:effectLst/>
                <a:latin typeface="Bodoni 72 Book" pitchFamily="2" charset="0"/>
              </a:rPr>
              <a:t>Synthe</a:t>
            </a:r>
            <a:r>
              <a:rPr lang="en-US" sz="1600" dirty="0">
                <a:effectLst/>
                <a:latin typeface="Bodoni 72 Book" pitchFamily="2" charset="0"/>
              </a:rPr>
              <a:t> 6™ – Targets and fills in fine lines and wrinkles. </a:t>
            </a:r>
          </a:p>
          <a:p>
            <a:pPr>
              <a:lnSpc>
                <a:spcPct val="120000"/>
              </a:lnSpc>
            </a:pPr>
            <a:r>
              <a:rPr lang="en-US" sz="1600" dirty="0">
                <a:effectLst/>
                <a:latin typeface="Bodoni 72 Book" pitchFamily="2" charset="0"/>
              </a:rPr>
              <a:t>• Avocado Extract – Helps counteract reddening in the skin caused by irritation. </a:t>
            </a:r>
          </a:p>
          <a:p>
            <a:pPr>
              <a:lnSpc>
                <a:spcPct val="120000"/>
              </a:lnSpc>
            </a:pPr>
            <a:r>
              <a:rPr lang="en-US" sz="1600" dirty="0">
                <a:effectLst/>
                <a:latin typeface="Bodoni 72 Book" pitchFamily="2" charset="0"/>
              </a:rPr>
              <a:t>• Vitamins C &amp; E - Protect the skin from environmental damage, promote a more youthful looking appearance. </a:t>
            </a:r>
          </a:p>
          <a:p>
            <a:pPr>
              <a:lnSpc>
                <a:spcPct val="120000"/>
              </a:lnSpc>
            </a:pPr>
            <a:r>
              <a:rPr lang="en-US" sz="1600" dirty="0">
                <a:effectLst/>
                <a:latin typeface="Bodoni 72 Book" pitchFamily="2" charset="0"/>
              </a:rPr>
              <a:t>• </a:t>
            </a:r>
            <a:r>
              <a:rPr lang="en-US" sz="1600" dirty="0" err="1">
                <a:effectLst/>
                <a:latin typeface="Bodoni 72 Book" pitchFamily="2" charset="0"/>
              </a:rPr>
              <a:t>FreshTek</a:t>
            </a:r>
            <a:r>
              <a:rPr lang="en-US" sz="1600" dirty="0">
                <a:effectLst/>
                <a:latin typeface="Bodoni 72 Book" pitchFamily="2" charset="0"/>
              </a:rPr>
              <a:t>™ – Body deodorizing blend to leave the skin with no after tan odor. </a:t>
            </a:r>
          </a:p>
          <a:p>
            <a:pPr>
              <a:lnSpc>
                <a:spcPct val="120000"/>
              </a:lnSpc>
            </a:pPr>
            <a:r>
              <a:rPr lang="en-US" sz="1600" dirty="0">
                <a:effectLst/>
                <a:latin typeface="Bodoni 72 Book" pitchFamily="2" charset="0"/>
              </a:rPr>
              <a:t>• </a:t>
            </a:r>
            <a:r>
              <a:rPr lang="en-US" sz="1600" dirty="0" err="1">
                <a:effectLst/>
                <a:latin typeface="Bodoni 72 Book" pitchFamily="2" charset="0"/>
              </a:rPr>
              <a:t>SunXTend</a:t>
            </a:r>
            <a:r>
              <a:rPr lang="en-US" sz="1600" dirty="0">
                <a:effectLst/>
                <a:latin typeface="Bodoni 72 Book" pitchFamily="2" charset="0"/>
              </a:rPr>
              <a:t>™ – Extends the life of your tanning results and helps to prevent color fading. </a:t>
            </a: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a:solidFill>
                  <a:srgbClr val="000000"/>
                </a:solidFill>
                <a:latin typeface="Bodoni 72 Book" pitchFamily="2" charset="0"/>
                <a:ea typeface="Baskerville" panose="02020502070401020303" pitchFamily="18" charset="0"/>
                <a:cs typeface="Lucida Sans" pitchFamily="2"/>
              </a:rPr>
              <a:t>Energizing Waves</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453C66FF-12DD-A548-82D4-B437C9C35AB7}"/>
              </a:ext>
            </a:extLst>
          </p:cNvPr>
          <p:cNvSpPr txBox="1"/>
          <p:nvPr/>
        </p:nvSpPr>
        <p:spPr>
          <a:xfrm>
            <a:off x="4872251" y="147970"/>
            <a:ext cx="7047033"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HIM Energy</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Ultra Light Fast Absorbing | Energizing Dark Natural Bronzer</a:t>
            </a:r>
          </a:p>
          <a:p>
            <a:r>
              <a:rPr lang="en-US" dirty="0">
                <a:latin typeface="Baskerville" panose="02020502070401020303" pitchFamily="18" charset="0"/>
                <a:ea typeface="Baskerville" panose="02020502070401020303" pitchFamily="18" charset="0"/>
              </a:rPr>
              <a:t>Potent Powerful Skin Hydration</a:t>
            </a:r>
          </a:p>
          <a:p>
            <a:r>
              <a:rPr lang="en-US" dirty="0">
                <a:latin typeface="Baskerville" panose="02020502070401020303" pitchFamily="18" charset="0"/>
                <a:ea typeface="Baskerville" panose="02020502070401020303" pitchFamily="18" charset="0"/>
              </a:rPr>
              <a:t>Tattoo Fade Protection – Sensitive Skin Approved</a:t>
            </a:r>
          </a:p>
        </p:txBody>
      </p:sp>
      <p:pic>
        <p:nvPicPr>
          <p:cNvPr id="2" name="Audio 1">
            <a:hlinkClick r:id="" action="ppaction://media"/>
            <a:extLst>
              <a:ext uri="{FF2B5EF4-FFF2-40B4-BE49-F238E27FC236}">
                <a16:creationId xmlns:a16="http://schemas.microsoft.com/office/drawing/2014/main" id="{DD5AE765-7285-D4CE-4AA0-3A97A9EB560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0589444"/>
      </p:ext>
    </p:extLst>
  </p:cSld>
  <p:clrMapOvr>
    <a:masterClrMapping/>
  </p:clrMapOvr>
  <mc:AlternateContent xmlns:mc="http://schemas.openxmlformats.org/markup-compatibility/2006">
    <mc:Choice xmlns:p14="http://schemas.microsoft.com/office/powerpoint/2010/main" Requires="p14">
      <p:transition spd="slow" p14:dur="2000" advTm="130229"/>
    </mc:Choice>
    <mc:Fallback>
      <p:transition spd="slow" advTm="1302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iletry, items, various, bunch&#10;&#10;Description automatically generated">
            <a:extLst>
              <a:ext uri="{FF2B5EF4-FFF2-40B4-BE49-F238E27FC236}">
                <a16:creationId xmlns:a16="http://schemas.microsoft.com/office/drawing/2014/main" id="{D819A22E-A3E8-8745-8A88-1E601C4018AE}"/>
              </a:ext>
            </a:extLst>
          </p:cNvPr>
          <p:cNvPicPr>
            <a:picLocks noChangeAspect="1"/>
          </p:cNvPicPr>
          <p:nvPr/>
        </p:nvPicPr>
        <p:blipFill>
          <a:blip r:embed="rId4"/>
          <a:stretch>
            <a:fillRect/>
          </a:stretch>
        </p:blipFill>
        <p:spPr>
          <a:xfrm>
            <a:off x="4733" y="0"/>
            <a:ext cx="12182534" cy="6858000"/>
          </a:xfrm>
          <a:prstGeom prst="rect">
            <a:avLst/>
          </a:prstGeom>
        </p:spPr>
      </p:pic>
      <p:pic>
        <p:nvPicPr>
          <p:cNvPr id="2" name="Audio 1">
            <a:hlinkClick r:id="" action="ppaction://media"/>
            <a:extLst>
              <a:ext uri="{FF2B5EF4-FFF2-40B4-BE49-F238E27FC236}">
                <a16:creationId xmlns:a16="http://schemas.microsoft.com/office/drawing/2014/main" id="{86E8D4CA-17E8-8843-BBAC-4ADEDA9B4A0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0740157"/>
      </p:ext>
    </p:extLst>
  </p:cSld>
  <p:clrMapOvr>
    <a:masterClrMapping/>
  </p:clrMapOvr>
  <mc:AlternateContent xmlns:mc="http://schemas.openxmlformats.org/markup-compatibility/2006">
    <mc:Choice xmlns:p14="http://schemas.microsoft.com/office/powerpoint/2010/main" Requires="p14">
      <p:transition spd="slow" p14:dur="2000" advTm="5932"/>
    </mc:Choice>
    <mc:Fallback>
      <p:transition spd="slow" advTm="59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DAB539BA-3BB3-6349-8E70-D5C6FF9765F2}"/>
              </a:ext>
            </a:extLst>
          </p:cNvPr>
          <p:cNvPicPr>
            <a:picLocks noChangeAspect="1"/>
          </p:cNvPicPr>
          <p:nvPr/>
        </p:nvPicPr>
        <p:blipFill>
          <a:blip r:embed="rId4"/>
          <a:stretch>
            <a:fillRect/>
          </a:stretch>
        </p:blipFill>
        <p:spPr>
          <a:xfrm>
            <a:off x="4930" y="0"/>
            <a:ext cx="12182140" cy="6858000"/>
          </a:xfrm>
          <a:prstGeom prst="rect">
            <a:avLst/>
          </a:prstGeom>
        </p:spPr>
      </p:pic>
      <p:sp>
        <p:nvSpPr>
          <p:cNvPr id="4" name="Title 1">
            <a:extLst>
              <a:ext uri="{FF2B5EF4-FFF2-40B4-BE49-F238E27FC236}">
                <a16:creationId xmlns:a16="http://schemas.microsoft.com/office/drawing/2014/main" id="{6F6055A0-75B3-4E4C-8698-BCAE698C56EF}"/>
              </a:ext>
            </a:extLst>
          </p:cNvPr>
          <p:cNvSpPr txBox="1"/>
          <p:nvPr/>
        </p:nvSpPr>
        <p:spPr>
          <a:xfrm>
            <a:off x="4666593" y="349505"/>
            <a:ext cx="6869566" cy="1165123"/>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latin typeface="BODONI 72 OLDSTYLE BOOK" pitchFamily="2" charset="0"/>
                <a:ea typeface="SimSun" pitchFamily="2"/>
                <a:cs typeface="Calibri" pitchFamily="34"/>
              </a:rPr>
              <a:t>Saltwater Sundays</a:t>
            </a:r>
            <a:r>
              <a:rPr lang="en-US" sz="4000" b="1" i="0" u="none" strike="noStrike" kern="1200" cap="none" spc="0" baseline="0" dirty="0">
                <a:uFillTx/>
                <a:latin typeface="BODONI 72 OLDSTYLE BOOK" pitchFamily="2" charset="0"/>
                <a:ea typeface="SimSun" pitchFamily="2"/>
                <a:cs typeface="Calibri" pitchFamily="34"/>
              </a:rPr>
              <a:t>™</a:t>
            </a:r>
            <a:br>
              <a:rPr lang="en-US" sz="1800" b="1" i="0" u="none" strike="noStrike" kern="1200" cap="none" spc="0" baseline="0" dirty="0">
                <a:uFillTx/>
                <a:latin typeface="BODONI 72 OLDSTYLE BOOK" pitchFamily="2" charset="0"/>
                <a:ea typeface="SimSun" pitchFamily="2"/>
                <a:cs typeface="Lucida Sans" pitchFamily="2"/>
              </a:rPr>
            </a:br>
            <a:r>
              <a:rPr lang="en-US" dirty="0">
                <a:latin typeface="Bodoni 72 Oldstyle Book" pitchFamily="2" charset="0"/>
                <a:ea typeface="SimSun" pitchFamily="2"/>
                <a:cs typeface="Arial" pitchFamily="34"/>
              </a:rPr>
              <a:t>Ultra-Nourishing After Sun Daily Moisturizer</a:t>
            </a:r>
            <a:endParaRPr lang="en-US" sz="1800" b="0" i="0" u="none" strike="noStrike" kern="1200" cap="none" spc="0" baseline="0" dirty="0">
              <a:uFillTx/>
              <a:latin typeface="Bodoni 72 Oldstyle Book" pitchFamily="2" charset="0"/>
              <a:ea typeface="SimSun" pitchFamily="2"/>
              <a:cs typeface="Arial" pitchFamily="34"/>
            </a:endParaRP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uFillTx/>
                <a:latin typeface="Bodoni 72 Oldstyle Book" pitchFamily="2" charset="0"/>
                <a:ea typeface="SimSun" pitchFamily="2"/>
                <a:cs typeface="Arial" pitchFamily="34"/>
              </a:rPr>
              <a:t>Infused with Sea Salt, Coconut and a Shot of Vitamin Sea</a:t>
            </a:r>
            <a:endParaRPr lang="en-US" sz="1800" b="0" i="0" u="none" strike="noStrike" kern="1200" cap="none" spc="0" baseline="0" dirty="0">
              <a:uFillTx/>
              <a:latin typeface="Bodoni 72 Oldstyle Book" pitchFamily="2" charset="0"/>
              <a:ea typeface="SimSun" pitchFamily="2"/>
              <a:cs typeface="Lucida Sans" pitchFamily="2"/>
            </a:endParaRPr>
          </a:p>
        </p:txBody>
      </p:sp>
      <p:sp>
        <p:nvSpPr>
          <p:cNvPr id="5" name="Content Placeholder 2">
            <a:extLst>
              <a:ext uri="{FF2B5EF4-FFF2-40B4-BE49-F238E27FC236}">
                <a16:creationId xmlns:a16="http://schemas.microsoft.com/office/drawing/2014/main" id="{08B6213D-FC29-4640-9613-22D09F61716B}"/>
              </a:ext>
            </a:extLst>
          </p:cNvPr>
          <p:cNvSpPr txBox="1"/>
          <p:nvPr/>
        </p:nvSpPr>
        <p:spPr>
          <a:xfrm>
            <a:off x="4726283" y="1421050"/>
            <a:ext cx="7176683" cy="4611175"/>
          </a:xfrm>
          <a:prstGeom prst="rect">
            <a:avLst/>
          </a:prstGeom>
          <a:noFill/>
          <a:ln cap="flat">
            <a:noFill/>
          </a:ln>
        </p:spPr>
        <p:txBody>
          <a:bodyPr vert="horz" wrap="square" lIns="91440" tIns="45720" rIns="91440" bIns="45720" anchor="t" anchorCtr="0" compatLnSpc="1">
            <a:noAutofit/>
          </a:bodyPr>
          <a:lstStyle/>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uFillTx/>
                <a:latin typeface="Bodoni 72 Oldstyle Book" pitchFamily="2" charset="0"/>
                <a:ea typeface="SimSun" pitchFamily="2"/>
                <a:cs typeface="Lucida Sans" pitchFamily="2"/>
              </a:rPr>
              <a:t>Peppermint Extract – Provide skin soothing and healing properties while fighting skin inflammation and red tones</a:t>
            </a:r>
          </a:p>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uFillTx/>
                <a:latin typeface="Bodoni 72 Oldstyle Book" pitchFamily="2" charset="0"/>
                <a:ea typeface="SimSun" pitchFamily="2"/>
                <a:cs typeface="Lucida Sans" pitchFamily="2"/>
              </a:rPr>
              <a:t>Aloe Vera Crème Gel – Skin protector that contains minerals and nutrients to reduce inflammation and keep skin hydrated</a:t>
            </a:r>
          </a:p>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uFillTx/>
                <a:latin typeface="Bodoni 72 Oldstyle Book" pitchFamily="2" charset="0"/>
                <a:ea typeface="SimSun" pitchFamily="2"/>
                <a:cs typeface="Lucida Sans" pitchFamily="2"/>
              </a:rPr>
              <a:t>Vitamin C – Repair skin, fight free radical damage and boost collagen production</a:t>
            </a:r>
          </a:p>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uFillTx/>
                <a:latin typeface="Bodoni 72 Oldstyle Book" pitchFamily="2" charset="0"/>
                <a:ea typeface="SimSun" pitchFamily="2"/>
                <a:cs typeface="Lucida Sans" pitchFamily="2"/>
              </a:rPr>
              <a:t>Sea Salt &amp; Coconut – Pore tightening and added hydration</a:t>
            </a:r>
          </a:p>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r>
              <a:rPr lang="en-US" sz="1600" dirty="0">
                <a:latin typeface="Bodoni 72 Oldstyle Book" pitchFamily="2" charset="0"/>
                <a:ea typeface="SimSun" pitchFamily="2"/>
                <a:cs typeface="Lucida Sans" pitchFamily="2"/>
              </a:rPr>
              <a:t>Cotton &amp; Rice Extract – Soothe and soften the skin without irritation</a:t>
            </a:r>
          </a:p>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uFillTx/>
                <a:latin typeface="Bodoni 72 Oldstyle Book" pitchFamily="2" charset="0"/>
                <a:ea typeface="SimSun" pitchFamily="2"/>
                <a:cs typeface="Lucida Sans" pitchFamily="2"/>
              </a:rPr>
              <a:t>C</a:t>
            </a:r>
            <a:r>
              <a:rPr lang="en-US" sz="1600" dirty="0">
                <a:latin typeface="Bodoni 72 Oldstyle Book" pitchFamily="2" charset="0"/>
                <a:ea typeface="SimSun" pitchFamily="2"/>
                <a:cs typeface="Lucida Sans" pitchFamily="2"/>
              </a:rPr>
              <a:t>ucumber Extracts – Helps to naturally nourish, hydrate, comfort, soothe, calm and de-puff the appearance of skin</a:t>
            </a:r>
          </a:p>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uFillTx/>
                <a:latin typeface="Bodoni 72 Oldstyle Book" pitchFamily="2" charset="0"/>
                <a:ea typeface="SimSun" pitchFamily="2"/>
                <a:cs typeface="Lucida Sans" pitchFamily="2"/>
              </a:rPr>
              <a:t>Hypoallergenic, Nut free, Vitamin E free, Wheat free, Vegan Formula</a:t>
            </a:r>
          </a:p>
          <a:p>
            <a:pPr marL="0" marR="0" lvl="0" indent="0" algn="l" defTabSz="914400" rtl="0" fontAlgn="auto" hangingPunct="1">
              <a:lnSpc>
                <a:spcPct val="120000"/>
              </a:lnSpc>
              <a:spcBef>
                <a:spcPts val="0"/>
              </a:spcBef>
              <a:spcAft>
                <a:spcPts val="1415"/>
              </a:spcAft>
              <a:buNone/>
              <a:tabLst/>
              <a:defRPr sz="1800" b="0" i="0" u="none" strike="noStrike" kern="0" cap="none" spc="0" baseline="0">
                <a:solidFill>
                  <a:srgbClr val="000000"/>
                </a:solidFill>
                <a:uFillTx/>
              </a:defRPr>
            </a:pPr>
            <a:r>
              <a:rPr lang="en-US" sz="1600" dirty="0">
                <a:latin typeface="Bodoni 72 Oldstyle Book" pitchFamily="2" charset="0"/>
                <a:ea typeface="SimSun" pitchFamily="2"/>
                <a:cs typeface="Lucida Sans" pitchFamily="2"/>
              </a:rPr>
              <a:t>		</a:t>
            </a:r>
            <a:r>
              <a:rPr lang="en-US" sz="1600" b="0" i="0" u="none" strike="noStrike" kern="1200" cap="none" spc="0" baseline="0" dirty="0">
                <a:uFillTx/>
                <a:latin typeface="Bodoni 72 Oldstyle Book" pitchFamily="2" charset="0"/>
                <a:ea typeface="SimSun" pitchFamily="2"/>
                <a:cs typeface="Lucida Sans" pitchFamily="2"/>
              </a:rPr>
              <a:t>Fragrance: </a:t>
            </a:r>
            <a:r>
              <a:rPr lang="en-US" sz="1600" dirty="0">
                <a:latin typeface="Bodoni 72 Oldstyle Book" pitchFamily="2" charset="0"/>
                <a:ea typeface="SimSun" pitchFamily="2"/>
                <a:cs typeface="Lucida Sans" pitchFamily="2"/>
              </a:rPr>
              <a:t>Sea Salt Breeze</a:t>
            </a:r>
            <a:endParaRPr lang="en-US" sz="1600" b="0" i="0" u="none" strike="noStrike" kern="1200" cap="none" spc="0" baseline="0" dirty="0">
              <a:uFillTx/>
              <a:latin typeface="Bodoni 72 Oldstyle Book" pitchFamily="2" charset="0"/>
              <a:ea typeface="SimSun" pitchFamily="2"/>
              <a:cs typeface="Lucida Sans" pitchFamily="2"/>
            </a:endParaRPr>
          </a:p>
          <a:p>
            <a:pPr marL="0" marR="0" lvl="0" indent="0" algn="l" defTabSz="914400" rtl="0" fontAlgn="auto" hangingPunct="1">
              <a:lnSpc>
                <a:spcPct val="120000"/>
              </a:lnSpc>
              <a:spcBef>
                <a:spcPts val="0"/>
              </a:spcBef>
              <a:spcAft>
                <a:spcPts val="1415"/>
              </a:spcAft>
              <a:buNone/>
              <a:tabLst/>
              <a:defRPr sz="1800" b="0" i="0" u="none" strike="noStrike" kern="0" cap="none" spc="0" baseline="0">
                <a:solidFill>
                  <a:srgbClr val="000000"/>
                </a:solidFill>
                <a:uFillTx/>
              </a:defRPr>
            </a:pPr>
            <a:endParaRPr lang="en-US" sz="1600" b="0" i="0" u="none" strike="noStrike" kern="1200" cap="none" spc="0" baseline="0" dirty="0">
              <a:uFillTx/>
              <a:latin typeface="Bodoni 72 Oldstyle Book" pitchFamily="2" charset="0"/>
              <a:ea typeface="SimSun" pitchFamily="2"/>
              <a:cs typeface="Lucida Sans" pitchFamily="2"/>
            </a:endParaRPr>
          </a:p>
          <a:p>
            <a:pPr marL="0" marR="0" lvl="0" indent="0" algn="l" defTabSz="914400" rtl="0" fontAlgn="auto" hangingPunct="1">
              <a:lnSpc>
                <a:spcPct val="120000"/>
              </a:lnSpc>
              <a:spcBef>
                <a:spcPts val="0"/>
              </a:spcBef>
              <a:spcAft>
                <a:spcPts val="1415"/>
              </a:spcAft>
              <a:buSzPct val="45000"/>
              <a:buFont typeface="StarSymbol"/>
              <a:buChar char="●"/>
              <a:tabLst/>
              <a:defRPr sz="1800" b="0" i="0" u="none" strike="noStrike" kern="0" cap="none" spc="0" baseline="0">
                <a:solidFill>
                  <a:srgbClr val="000000"/>
                </a:solidFill>
                <a:uFillTx/>
              </a:defRPr>
            </a:pPr>
            <a:endParaRPr lang="en-US" sz="1600" b="0" i="0" u="none" strike="noStrike" kern="1200" cap="none" spc="0" baseline="0" dirty="0">
              <a:uFillTx/>
              <a:latin typeface="Bodoni 72 Oldstyle Book" pitchFamily="2" charset="0"/>
              <a:ea typeface="SimSun" pitchFamily="2"/>
              <a:cs typeface="Lucida Sans" pitchFamily="2"/>
            </a:endParaRPr>
          </a:p>
        </p:txBody>
      </p:sp>
      <p:pic>
        <p:nvPicPr>
          <p:cNvPr id="2" name="Audio 1">
            <a:hlinkClick r:id="" action="ppaction://media"/>
            <a:extLst>
              <a:ext uri="{FF2B5EF4-FFF2-40B4-BE49-F238E27FC236}">
                <a16:creationId xmlns:a16="http://schemas.microsoft.com/office/drawing/2014/main" id="{19A09964-8E68-5AF3-9ECF-6D22DF42B7E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3806252"/>
      </p:ext>
    </p:extLst>
  </p:cSld>
  <p:clrMapOvr>
    <a:masterClrMapping/>
  </p:clrMapOvr>
  <mc:AlternateContent xmlns:mc="http://schemas.openxmlformats.org/markup-compatibility/2006">
    <mc:Choice xmlns:p14="http://schemas.microsoft.com/office/powerpoint/2010/main" Requires="p14">
      <p:transition spd="slow" p14:dur="2000" advTm="77972"/>
    </mc:Choice>
    <mc:Fallback>
      <p:transition spd="slow" advTm="779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3" name="Picture 1" descr="DC 2020 PPT Slide - Collagenetics Collection 2 - NEW.jpg">
            <a:extLst>
              <a:ext uri="{FF2B5EF4-FFF2-40B4-BE49-F238E27FC236}">
                <a16:creationId xmlns:a16="http://schemas.microsoft.com/office/drawing/2014/main" id="{04423181-06AA-F741-BB07-9BF5104BCB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80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id="{08332F6D-A678-9272-9BA2-51A41DDF02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7212759"/>
      </p:ext>
    </p:extLst>
  </p:cSld>
  <p:clrMapOvr>
    <a:masterClrMapping/>
  </p:clrMapOvr>
  <p:transition spd="slow" advTm="249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856D5C-4B43-F847-8E78-2C6DEB03D5D2}"/>
              </a:ext>
            </a:extLst>
          </p:cNvPr>
          <p:cNvPicPr>
            <a:picLocks noChangeAspect="1"/>
          </p:cNvPicPr>
          <p:nvPr/>
        </p:nvPicPr>
        <p:blipFill>
          <a:blip r:embed="rId4"/>
          <a:stretch>
            <a:fillRect/>
          </a:stretch>
        </p:blipFill>
        <p:spPr>
          <a:xfrm>
            <a:off x="4930" y="0"/>
            <a:ext cx="12182140" cy="6858000"/>
          </a:xfrm>
          <a:prstGeom prst="rect">
            <a:avLst/>
          </a:prstGeom>
        </p:spPr>
      </p:pic>
      <p:sp>
        <p:nvSpPr>
          <p:cNvPr id="4" name="Title 1">
            <a:extLst>
              <a:ext uri="{FF2B5EF4-FFF2-40B4-BE49-F238E27FC236}">
                <a16:creationId xmlns:a16="http://schemas.microsoft.com/office/drawing/2014/main" id="{D47804C7-179B-B64B-9C15-B6E8C2FBE2EB}"/>
              </a:ext>
            </a:extLst>
          </p:cNvPr>
          <p:cNvSpPr txBox="1">
            <a:spLocks noChangeArrowheads="1"/>
          </p:cNvSpPr>
          <p:nvPr/>
        </p:nvSpPr>
        <p:spPr>
          <a:xfrm>
            <a:off x="4809506" y="93663"/>
            <a:ext cx="7150718" cy="1325562"/>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4000" b="1" dirty="0">
                <a:latin typeface="BODONI 72 OLDSTYLE BOOK" pitchFamily="2" charset="0"/>
                <a:ea typeface="SimSun" panose="02010600030101010101" pitchFamily="2" charset="-122"/>
                <a:cs typeface="Lucida Sans" panose="020B0602030504020204" pitchFamily="34" charset="77"/>
              </a:rPr>
              <a:t>COLLAGENETICS 2-in-1™</a:t>
            </a:r>
            <a:br>
              <a:rPr lang="en-US" altLang="en-US" sz="4000" dirty="0">
                <a:latin typeface="Calibri Light" panose="020F0302020204030204" pitchFamily="34" charset="0"/>
                <a:ea typeface="SimSun" panose="02010600030101010101" pitchFamily="2" charset="-122"/>
                <a:cs typeface="Lucida Sans" panose="020B0602030504020204" pitchFamily="34" charset="77"/>
              </a:rPr>
            </a:br>
            <a:r>
              <a:rPr lang="en-US" altLang="en-US" sz="1800" dirty="0">
                <a:latin typeface="Arial" panose="020B0604020202020204" pitchFamily="34" charset="0"/>
                <a:ea typeface="SimSun" panose="02010600030101010101" pitchFamily="2" charset="-122"/>
                <a:cs typeface="Arial" panose="020B0604020202020204" pitchFamily="34" charset="0"/>
              </a:rPr>
              <a:t>Red Light Therapy Lotion Tanning Maximizer</a:t>
            </a:r>
          </a:p>
        </p:txBody>
      </p:sp>
      <p:sp>
        <p:nvSpPr>
          <p:cNvPr id="5" name="Content Placeholder 2">
            <a:extLst>
              <a:ext uri="{FF2B5EF4-FFF2-40B4-BE49-F238E27FC236}">
                <a16:creationId xmlns:a16="http://schemas.microsoft.com/office/drawing/2014/main" id="{9892A9C1-2AD4-A049-BEC3-11EB210C704E}"/>
              </a:ext>
            </a:extLst>
          </p:cNvPr>
          <p:cNvSpPr txBox="1"/>
          <p:nvPr/>
        </p:nvSpPr>
        <p:spPr>
          <a:xfrm>
            <a:off x="4809506" y="1512888"/>
            <a:ext cx="7243371" cy="4351338"/>
          </a:xfrm>
          <a:prstGeom prst="rect">
            <a:avLst/>
          </a:prstGeom>
          <a:noFill/>
          <a:ln cap="flat">
            <a:noFill/>
          </a:ln>
        </p:spPr>
        <p:txBody>
          <a:bodyPr/>
          <a:lstStyle/>
          <a:p>
            <a:pPr eaLnBrk="1" fontAlgn="auto" hangingPunct="1">
              <a:lnSpc>
                <a:spcPct val="90000"/>
              </a:lnSpc>
              <a:spcBef>
                <a:spcPts val="0"/>
              </a:spcBef>
              <a:spcAft>
                <a:spcPts val="1415"/>
              </a:spcAft>
              <a:buSzPct val="45000"/>
              <a:buFont typeface="StarSymbol"/>
              <a:buChar char="●"/>
              <a:defRPr sz="18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cs typeface="Lucida Sans" pitchFamily="2"/>
              </a:rPr>
              <a:t>Prepares the skin for Red Light Therapy</a:t>
            </a:r>
          </a:p>
          <a:p>
            <a:pPr eaLnBrk="1" fontAlgn="auto" hangingPunct="1">
              <a:lnSpc>
                <a:spcPct val="90000"/>
              </a:lnSpc>
              <a:spcBef>
                <a:spcPts val="0"/>
              </a:spcBef>
              <a:spcAft>
                <a:spcPts val="1415"/>
              </a:spcAft>
              <a:buSzPct val="45000"/>
              <a:buFont typeface="StarSymbol"/>
              <a:buChar char="●"/>
              <a:defRPr sz="18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cs typeface="Lucida Sans" pitchFamily="2"/>
              </a:rPr>
              <a:t>Blended with multiple accelerators that work to speed up the tanning process for fast, dark tanning results</a:t>
            </a:r>
          </a:p>
          <a:p>
            <a:pPr>
              <a:lnSpc>
                <a:spcPct val="90000"/>
              </a:lnSpc>
              <a:spcAft>
                <a:spcPts val="1415"/>
              </a:spcAft>
              <a:buSzPct val="45000"/>
              <a:buFont typeface="StarSymbol"/>
              <a:buChar char="●"/>
              <a:defRPr sz="1800" b="0" i="0" u="none" strike="noStrike" kern="0" cap="none" spc="0" baseline="0">
                <a:solidFill>
                  <a:srgbClr val="000000"/>
                </a:solidFill>
                <a:uFillTx/>
              </a:defRPr>
            </a:pPr>
            <a:r>
              <a:rPr lang="en-US" kern="0" dirty="0" err="1">
                <a:solidFill>
                  <a:srgbClr val="000000"/>
                </a:solidFill>
                <a:latin typeface="Bodoni 72 Oldstyle Book" pitchFamily="2" charset="0"/>
                <a:ea typeface="SimSun" pitchFamily="2"/>
                <a:cs typeface="Lucida Sans" pitchFamily="2"/>
              </a:rPr>
              <a:t>Renovage</a:t>
            </a:r>
            <a:r>
              <a:rPr lang="en-US" dirty="0">
                <a:solidFill>
                  <a:srgbClr val="000000"/>
                </a:solidFill>
                <a:latin typeface="Bodoni 72 Oldstyle Book" pitchFamily="2" charset="0"/>
                <a:ea typeface="SimSun" pitchFamily="2"/>
                <a:cs typeface="Calibri" pitchFamily="34"/>
              </a:rPr>
              <a:t> ™</a:t>
            </a:r>
            <a:r>
              <a:rPr lang="en-US" kern="0" dirty="0">
                <a:solidFill>
                  <a:srgbClr val="000000"/>
                </a:solidFill>
                <a:latin typeface="Bodoni 72 Oldstyle Book" pitchFamily="2" charset="0"/>
                <a:ea typeface="SimSun" pitchFamily="2"/>
                <a:cs typeface="Lucida Sans" pitchFamily="2"/>
              </a:rPr>
              <a:t> – Firms, hydrates and plumps the skin while increasing collagen production</a:t>
            </a:r>
          </a:p>
          <a:p>
            <a:pPr>
              <a:lnSpc>
                <a:spcPct val="90000"/>
              </a:lnSpc>
              <a:spcAft>
                <a:spcPts val="1415"/>
              </a:spcAft>
              <a:buSzPct val="45000"/>
              <a:buFont typeface="StarSymbol"/>
              <a:buChar char="●"/>
              <a:defRPr sz="1800" b="0" i="0" u="none" strike="noStrike" kern="0" cap="none" spc="0" baseline="0">
                <a:solidFill>
                  <a:srgbClr val="000000"/>
                </a:solidFill>
                <a:uFillTx/>
              </a:defRPr>
            </a:pPr>
            <a:r>
              <a:rPr lang="en-US" kern="0" dirty="0" err="1">
                <a:solidFill>
                  <a:srgbClr val="000000"/>
                </a:solidFill>
                <a:latin typeface="Bodoni 72 Oldstyle Book" pitchFamily="2" charset="0"/>
                <a:ea typeface="SimSun" pitchFamily="2"/>
                <a:cs typeface="Lucida Sans" pitchFamily="2"/>
              </a:rPr>
              <a:t>Matrixyl</a:t>
            </a:r>
            <a:r>
              <a:rPr lang="en-US" dirty="0">
                <a:solidFill>
                  <a:srgbClr val="000000"/>
                </a:solidFill>
                <a:latin typeface="Bodoni 72 Oldstyle Book" pitchFamily="2" charset="0"/>
                <a:ea typeface="SimSun" pitchFamily="2"/>
                <a:cs typeface="Calibri" pitchFamily="34"/>
              </a:rPr>
              <a:t> ™</a:t>
            </a:r>
            <a:r>
              <a:rPr lang="en-US" kern="0" dirty="0">
                <a:solidFill>
                  <a:srgbClr val="000000"/>
                </a:solidFill>
                <a:latin typeface="Bodoni 72 Oldstyle Book" pitchFamily="2" charset="0"/>
                <a:ea typeface="SimSun" pitchFamily="2"/>
                <a:cs typeface="Lucida Sans" pitchFamily="2"/>
              </a:rPr>
              <a:t> – Targets and fills in fine lines and wrinkles</a:t>
            </a:r>
          </a:p>
          <a:p>
            <a:pPr eaLnBrk="1" fontAlgn="auto" hangingPunct="1">
              <a:lnSpc>
                <a:spcPct val="90000"/>
              </a:lnSpc>
              <a:spcBef>
                <a:spcPts val="0"/>
              </a:spcBef>
              <a:spcAft>
                <a:spcPts val="1415"/>
              </a:spcAft>
              <a:buSzPct val="45000"/>
              <a:buFont typeface="StarSymbol"/>
              <a:buChar char="●"/>
              <a:defRPr sz="18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cs typeface="Lucida Sans" pitchFamily="2"/>
              </a:rPr>
              <a:t>pH stabilizers help the skin to achieve optimal pH levels</a:t>
            </a:r>
          </a:p>
          <a:p>
            <a:pPr eaLnBrk="1" fontAlgn="auto" hangingPunct="1">
              <a:lnSpc>
                <a:spcPct val="90000"/>
              </a:lnSpc>
              <a:spcBef>
                <a:spcPts val="0"/>
              </a:spcBef>
              <a:spcAft>
                <a:spcPts val="1415"/>
              </a:spcAft>
              <a:buSzPct val="45000"/>
              <a:buFont typeface="StarSymbol"/>
              <a:buChar char="●"/>
              <a:defRPr sz="18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cs typeface="Lucida Sans" pitchFamily="2"/>
              </a:rPr>
              <a:t>Acai, Pomegranate, Goji &amp; Lychee Fruit Extracts – Natural extracts that work to boost moisture and revitalize the skin for a fresh, rejuvenated appearance, helps to erase the signs of aging for a more youthful complexion</a:t>
            </a:r>
          </a:p>
          <a:p>
            <a:pPr eaLnBrk="1" fontAlgn="auto" hangingPunct="1">
              <a:lnSpc>
                <a:spcPct val="90000"/>
              </a:lnSpc>
              <a:spcBef>
                <a:spcPts val="0"/>
              </a:spcBef>
              <a:spcAft>
                <a:spcPts val="1415"/>
              </a:spcAft>
              <a:buSzPct val="45000"/>
              <a:buFont typeface="StarSymbol"/>
              <a:buChar char="●"/>
              <a:defRPr sz="18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cs typeface="Lucida Sans" pitchFamily="2"/>
              </a:rPr>
              <a:t>Helps the skin to retain its natural moisture</a:t>
            </a:r>
          </a:p>
          <a:p>
            <a:pPr eaLnBrk="1" fontAlgn="auto" hangingPunct="1">
              <a:lnSpc>
                <a:spcPct val="90000"/>
              </a:lnSpc>
              <a:spcBef>
                <a:spcPts val="0"/>
              </a:spcBef>
              <a:spcAft>
                <a:spcPts val="1415"/>
              </a:spcAft>
              <a:buSzPct val="45000"/>
              <a:defRPr sz="1800" b="0" i="0" u="none" strike="noStrike" kern="0" cap="none" spc="0" baseline="0">
                <a:solidFill>
                  <a:srgbClr val="000000"/>
                </a:solidFill>
                <a:uFillTx/>
              </a:defRPr>
            </a:pPr>
            <a:endParaRPr lang="en-US" kern="0" dirty="0">
              <a:solidFill>
                <a:srgbClr val="000000"/>
              </a:solidFill>
              <a:latin typeface="Bodoni 72 Oldstyle Book" pitchFamily="2" charset="0"/>
              <a:ea typeface="SimSun" pitchFamily="2"/>
              <a:cs typeface="Lucida Sans" pitchFamily="2"/>
            </a:endParaRPr>
          </a:p>
          <a:p>
            <a:pPr eaLnBrk="1" fontAlgn="auto" hangingPunct="1">
              <a:lnSpc>
                <a:spcPct val="90000"/>
              </a:lnSpc>
              <a:spcBef>
                <a:spcPts val="0"/>
              </a:spcBef>
              <a:spcAft>
                <a:spcPts val="1415"/>
              </a:spcAft>
              <a:defRPr sz="18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cs typeface="Lucida Sans" pitchFamily="2"/>
              </a:rPr>
              <a:t>                        Fragrance: Iced Cranberry</a:t>
            </a:r>
          </a:p>
          <a:p>
            <a:pPr eaLnBrk="1" fontAlgn="auto" hangingPunct="1">
              <a:lnSpc>
                <a:spcPct val="90000"/>
              </a:lnSpc>
              <a:spcBef>
                <a:spcPts val="0"/>
              </a:spcBef>
              <a:spcAft>
                <a:spcPts val="1415"/>
              </a:spcAft>
              <a:defRPr sz="1800" b="0" i="0" u="none" strike="noStrike" kern="0" cap="none" spc="0" baseline="0">
                <a:solidFill>
                  <a:srgbClr val="000000"/>
                </a:solidFill>
                <a:uFillTx/>
              </a:defRPr>
            </a:pPr>
            <a:endParaRPr lang="en-US" kern="0" dirty="0">
              <a:solidFill>
                <a:srgbClr val="000000"/>
              </a:solidFill>
              <a:latin typeface="Bodoni 72 Oldstyle Book" pitchFamily="2" charset="0"/>
              <a:ea typeface="SimSun" pitchFamily="2"/>
              <a:cs typeface="Lucida Sans" pitchFamily="2"/>
            </a:endParaRPr>
          </a:p>
          <a:p>
            <a:pPr eaLnBrk="1" fontAlgn="auto" hangingPunct="1">
              <a:lnSpc>
                <a:spcPct val="90000"/>
              </a:lnSpc>
              <a:spcBef>
                <a:spcPts val="0"/>
              </a:spcBef>
              <a:spcAft>
                <a:spcPts val="1415"/>
              </a:spcAft>
              <a:buSzPct val="45000"/>
              <a:buFont typeface="StarSymbol"/>
              <a:buChar char="●"/>
              <a:defRPr sz="1800" b="0" i="0" u="none" strike="noStrike" kern="0" cap="none" spc="0" baseline="0">
                <a:solidFill>
                  <a:srgbClr val="000000"/>
                </a:solidFill>
                <a:uFillTx/>
              </a:defRPr>
            </a:pPr>
            <a:endParaRPr lang="en-US" kern="0" dirty="0">
              <a:solidFill>
                <a:srgbClr val="000000"/>
              </a:solidFill>
              <a:latin typeface="Bodoni 72 Oldstyle Book" pitchFamily="2" charset="0"/>
              <a:ea typeface="SimSun" pitchFamily="2"/>
              <a:cs typeface="Lucida Sans" pitchFamily="2"/>
            </a:endParaRPr>
          </a:p>
          <a:p>
            <a:pPr eaLnBrk="1" fontAlgn="auto" hangingPunct="1">
              <a:lnSpc>
                <a:spcPct val="90000"/>
              </a:lnSpc>
              <a:spcBef>
                <a:spcPts val="0"/>
              </a:spcBef>
              <a:spcAft>
                <a:spcPts val="1415"/>
              </a:spcAft>
              <a:buSzPct val="45000"/>
              <a:buFont typeface="StarSymbol"/>
              <a:buChar char="●"/>
              <a:defRPr sz="1800" b="0" i="0" u="none" strike="noStrike" kern="0" cap="none" spc="0" baseline="0">
                <a:solidFill>
                  <a:srgbClr val="000000"/>
                </a:solidFill>
                <a:uFillTx/>
              </a:defRPr>
            </a:pPr>
            <a:endParaRPr lang="en-US" kern="0" dirty="0">
              <a:solidFill>
                <a:srgbClr val="000000"/>
              </a:solidFill>
              <a:latin typeface="Bodoni 72 Oldstyle Book" pitchFamily="2" charset="0"/>
              <a:ea typeface="SimSun" pitchFamily="2"/>
              <a:cs typeface="Lucida Sans" pitchFamily="2"/>
            </a:endParaRPr>
          </a:p>
        </p:txBody>
      </p:sp>
      <p:pic>
        <p:nvPicPr>
          <p:cNvPr id="2" name="Audio 1">
            <a:hlinkClick r:id="" action="ppaction://media"/>
            <a:extLst>
              <a:ext uri="{FF2B5EF4-FFF2-40B4-BE49-F238E27FC236}">
                <a16:creationId xmlns:a16="http://schemas.microsoft.com/office/drawing/2014/main" id="{9379D6D8-F24B-8BB1-D4A4-918090B4323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7270264"/>
      </p:ext>
    </p:extLst>
  </p:cSld>
  <p:clrMapOvr>
    <a:masterClrMapping/>
  </p:clrMapOvr>
  <mc:AlternateContent xmlns:mc="http://schemas.openxmlformats.org/markup-compatibility/2006">
    <mc:Choice xmlns:p14="http://schemas.microsoft.com/office/powerpoint/2010/main" Requires="p14">
      <p:transition spd="slow" p14:dur="2000" advTm="46451"/>
    </mc:Choice>
    <mc:Fallback>
      <p:transition spd="slow" advTm="464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1E5D9006-1DCC-1289-B0BB-18A7AF05F492}"/>
              </a:ext>
            </a:extLst>
          </p:cNvPr>
          <p:cNvPicPr>
            <a:picLocks noChangeAspect="1"/>
          </p:cNvPicPr>
          <p:nvPr/>
        </p:nvPicPr>
        <p:blipFill>
          <a:blip r:embed="rId4"/>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7F3BFD71-9FE3-64BF-C49E-C0A30903BEB8}"/>
              </a:ext>
            </a:extLst>
          </p:cNvPr>
          <p:cNvSpPr txBox="1"/>
          <p:nvPr/>
        </p:nvSpPr>
        <p:spPr>
          <a:xfrm>
            <a:off x="682978" y="304800"/>
            <a:ext cx="10826044" cy="523220"/>
          </a:xfrm>
          <a:prstGeom prst="rect">
            <a:avLst/>
          </a:prstGeom>
          <a:noFill/>
        </p:spPr>
        <p:txBody>
          <a:bodyPr wrap="square" rtlCol="0">
            <a:spAutoFit/>
          </a:bodyPr>
          <a:lstStyle/>
          <a:p>
            <a:pPr algn="ctr"/>
            <a:r>
              <a:rPr lang="en-US" sz="2800" dirty="0">
                <a:solidFill>
                  <a:srgbClr val="FF40FF"/>
                </a:solidFill>
                <a:latin typeface="Bodoni 72 Book" pitchFamily="2" charset="0"/>
              </a:rPr>
              <a:t>Basics of selling: asking the right questions!</a:t>
            </a:r>
          </a:p>
        </p:txBody>
      </p:sp>
      <p:sp>
        <p:nvSpPr>
          <p:cNvPr id="4" name="TextBox 3">
            <a:extLst>
              <a:ext uri="{FF2B5EF4-FFF2-40B4-BE49-F238E27FC236}">
                <a16:creationId xmlns:a16="http://schemas.microsoft.com/office/drawing/2014/main" id="{04E60C5F-11E3-138F-F494-2DD849432BE6}"/>
              </a:ext>
            </a:extLst>
          </p:cNvPr>
          <p:cNvSpPr txBox="1"/>
          <p:nvPr/>
        </p:nvSpPr>
        <p:spPr>
          <a:xfrm>
            <a:off x="637822" y="936978"/>
            <a:ext cx="4577645" cy="3693319"/>
          </a:xfrm>
          <a:prstGeom prst="rect">
            <a:avLst/>
          </a:prstGeom>
          <a:noFill/>
        </p:spPr>
        <p:txBody>
          <a:bodyPr wrap="square" rtlCol="0">
            <a:spAutoFit/>
          </a:bodyPr>
          <a:lstStyle/>
          <a:p>
            <a:r>
              <a:rPr lang="en-US" dirty="0"/>
              <a:t>Open ended questions: 					</a:t>
            </a:r>
          </a:p>
          <a:p>
            <a:r>
              <a:rPr lang="en-US" dirty="0"/>
              <a:t>- Invite people into a conversation that</a:t>
            </a:r>
          </a:p>
          <a:p>
            <a:r>
              <a:rPr lang="en-US" dirty="0"/>
              <a:t>doesn’t lead to No</a:t>
            </a:r>
          </a:p>
          <a:p>
            <a:r>
              <a:rPr lang="en-US" dirty="0"/>
              <a:t>- Turn a conversation into a relationship</a:t>
            </a:r>
          </a:p>
          <a:p>
            <a:pPr marL="285750" indent="-285750">
              <a:buFontTx/>
              <a:buChar char="-"/>
            </a:pPr>
            <a:endParaRPr lang="en-US" dirty="0"/>
          </a:p>
          <a:p>
            <a:pPr marL="285750" indent="-285750">
              <a:buFontTx/>
              <a:buChar char="-"/>
            </a:pPr>
            <a:endParaRPr lang="en-US" dirty="0"/>
          </a:p>
          <a:p>
            <a:r>
              <a:rPr lang="en-US" dirty="0">
                <a:solidFill>
                  <a:srgbClr val="FE04F5"/>
                </a:solidFill>
              </a:rPr>
              <a:t>Examples: </a:t>
            </a:r>
          </a:p>
          <a:p>
            <a:pPr marL="285750" indent="-285750">
              <a:buFontTx/>
              <a:buChar char="-"/>
            </a:pPr>
            <a:r>
              <a:rPr lang="en-US" dirty="0"/>
              <a:t>What are you doing this weekend?</a:t>
            </a:r>
          </a:p>
          <a:p>
            <a:pPr marL="285750" indent="-285750">
              <a:buFontTx/>
              <a:buChar char="-"/>
            </a:pPr>
            <a:r>
              <a:rPr lang="en-US" dirty="0"/>
              <a:t>What type of lotion are you using? </a:t>
            </a:r>
          </a:p>
          <a:p>
            <a:pPr marL="285750" indent="-285750">
              <a:buFontTx/>
              <a:buChar char="-"/>
            </a:pPr>
            <a:r>
              <a:rPr lang="en-US" dirty="0"/>
              <a:t>How are you liking your results?</a:t>
            </a:r>
          </a:p>
          <a:p>
            <a:pPr marL="285750" indent="-285750">
              <a:buFontTx/>
              <a:buChar char="-"/>
            </a:pPr>
            <a:r>
              <a:rPr lang="en-US" dirty="0"/>
              <a:t>What are you looking for from your</a:t>
            </a:r>
          </a:p>
          <a:p>
            <a:r>
              <a:rPr lang="en-US" dirty="0"/>
              <a:t>      tanning lotion? </a:t>
            </a:r>
          </a:p>
        </p:txBody>
      </p:sp>
      <p:sp>
        <p:nvSpPr>
          <p:cNvPr id="5" name="TextBox 4">
            <a:extLst>
              <a:ext uri="{FF2B5EF4-FFF2-40B4-BE49-F238E27FC236}">
                <a16:creationId xmlns:a16="http://schemas.microsoft.com/office/drawing/2014/main" id="{A181AF4E-C1C9-F157-1D21-9A8593B28FB5}"/>
              </a:ext>
            </a:extLst>
          </p:cNvPr>
          <p:cNvSpPr txBox="1"/>
          <p:nvPr/>
        </p:nvSpPr>
        <p:spPr>
          <a:xfrm>
            <a:off x="5492044" y="936978"/>
            <a:ext cx="6062134" cy="4524315"/>
          </a:xfrm>
          <a:prstGeom prst="rect">
            <a:avLst/>
          </a:prstGeom>
          <a:noFill/>
        </p:spPr>
        <p:txBody>
          <a:bodyPr wrap="square" rtlCol="0">
            <a:spAutoFit/>
          </a:bodyPr>
          <a:lstStyle/>
          <a:p>
            <a:r>
              <a:rPr lang="en-US" dirty="0"/>
              <a:t>Closed ended questions: </a:t>
            </a:r>
          </a:p>
          <a:p>
            <a:endParaRPr lang="en-US" dirty="0"/>
          </a:p>
          <a:p>
            <a:pPr marL="285750" indent="-285750">
              <a:buFontTx/>
              <a:buChar char="-"/>
            </a:pPr>
            <a:r>
              <a:rPr lang="en-US" dirty="0"/>
              <a:t>Only option is yes or no</a:t>
            </a:r>
          </a:p>
          <a:p>
            <a:pPr marL="285750" indent="-285750">
              <a:buFontTx/>
              <a:buChar char="-"/>
            </a:pPr>
            <a:r>
              <a:rPr lang="en-US" dirty="0"/>
              <a:t>The word NO is negative by nature and a conversation ender.</a:t>
            </a:r>
          </a:p>
          <a:p>
            <a:pPr marL="285750" indent="-285750">
              <a:buFontTx/>
              <a:buChar char="-"/>
            </a:pPr>
            <a:r>
              <a:rPr lang="en-US" dirty="0"/>
              <a:t>When a customer says no, its an invitation for them to walk away because the conversation is over, usually before its begun. </a:t>
            </a:r>
          </a:p>
          <a:p>
            <a:pPr marL="285750" indent="-285750">
              <a:buFontTx/>
              <a:buChar char="-"/>
            </a:pPr>
            <a:endParaRPr lang="en-US" dirty="0"/>
          </a:p>
          <a:p>
            <a:pPr marL="285750" indent="-285750">
              <a:buFontTx/>
              <a:buChar char="-"/>
            </a:pPr>
            <a:endParaRPr lang="en-US" dirty="0"/>
          </a:p>
          <a:p>
            <a:r>
              <a:rPr lang="en-US" dirty="0">
                <a:solidFill>
                  <a:srgbClr val="FE04F5"/>
                </a:solidFill>
              </a:rPr>
              <a:t>Examples: </a:t>
            </a:r>
          </a:p>
          <a:p>
            <a:pPr marL="285750" indent="-285750">
              <a:buFontTx/>
              <a:buChar char="-"/>
            </a:pPr>
            <a:r>
              <a:rPr lang="en-US" dirty="0"/>
              <a:t>Do you have eyewear? </a:t>
            </a:r>
          </a:p>
          <a:p>
            <a:pPr marL="285750" indent="-285750">
              <a:buFontTx/>
              <a:buChar char="-"/>
            </a:pPr>
            <a:r>
              <a:rPr lang="en-US" dirty="0"/>
              <a:t>Do you have lotion?</a:t>
            </a:r>
          </a:p>
          <a:p>
            <a:pPr marL="285750" indent="-285750">
              <a:buFontTx/>
              <a:buChar char="-"/>
            </a:pPr>
            <a:r>
              <a:rPr lang="en-US" dirty="0"/>
              <a:t>Did you enjoy your tan? </a:t>
            </a:r>
          </a:p>
          <a:p>
            <a:pPr marL="285750" indent="-285750">
              <a:buFontTx/>
              <a:buChar char="-"/>
            </a:pPr>
            <a:r>
              <a:rPr lang="en-US" dirty="0"/>
              <a:t>Do you want to try something today?</a:t>
            </a:r>
          </a:p>
          <a:p>
            <a:pPr marL="285750" indent="-285750">
              <a:buFontTx/>
              <a:buChar char="-"/>
            </a:pPr>
            <a:endParaRPr lang="en-US" dirty="0"/>
          </a:p>
        </p:txBody>
      </p:sp>
      <p:pic>
        <p:nvPicPr>
          <p:cNvPr id="6" name="Audio 5">
            <a:hlinkClick r:id="" action="ppaction://media"/>
            <a:extLst>
              <a:ext uri="{FF2B5EF4-FFF2-40B4-BE49-F238E27FC236}">
                <a16:creationId xmlns:a16="http://schemas.microsoft.com/office/drawing/2014/main" id="{AB19E5F3-DE65-5540-5906-296CC942B39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4528951"/>
      </p:ext>
    </p:extLst>
  </p:cSld>
  <p:clrMapOvr>
    <a:masterClrMapping/>
  </p:clrMapOvr>
  <mc:AlternateContent xmlns:mc="http://schemas.openxmlformats.org/markup-compatibility/2006">
    <mc:Choice xmlns:p14="http://schemas.microsoft.com/office/powerpoint/2010/main" Requires="p14">
      <p:transition spd="slow" p14:dur="2000" advTm="92786"/>
    </mc:Choice>
    <mc:Fallback>
      <p:transition spd="slow" advTm="927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8D971CD9-EB11-6C3F-C0F4-EF27D45CA7C0}"/>
              </a:ext>
            </a:extLst>
          </p:cNvPr>
          <p:cNvPicPr>
            <a:picLocks noChangeAspect="1"/>
          </p:cNvPicPr>
          <p:nvPr/>
        </p:nvPicPr>
        <p:blipFill>
          <a:blip r:embed="rId4"/>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2BDD8CA5-1F53-7EF0-5B19-4311A8E7DDAC}"/>
              </a:ext>
            </a:extLst>
          </p:cNvPr>
          <p:cNvSpPr txBox="1"/>
          <p:nvPr/>
        </p:nvSpPr>
        <p:spPr>
          <a:xfrm>
            <a:off x="682978" y="304800"/>
            <a:ext cx="10826044" cy="707886"/>
          </a:xfrm>
          <a:prstGeom prst="rect">
            <a:avLst/>
          </a:prstGeom>
          <a:noFill/>
        </p:spPr>
        <p:txBody>
          <a:bodyPr wrap="square" rtlCol="0">
            <a:spAutoFit/>
          </a:bodyPr>
          <a:lstStyle/>
          <a:p>
            <a:pPr algn="ctr"/>
            <a:r>
              <a:rPr lang="en-US" sz="4000" dirty="0">
                <a:solidFill>
                  <a:srgbClr val="FF40FF"/>
                </a:solidFill>
                <a:latin typeface="Bodoni 72 Book" pitchFamily="2" charset="0"/>
              </a:rPr>
              <a:t>Objections:</a:t>
            </a:r>
          </a:p>
        </p:txBody>
      </p:sp>
      <p:sp>
        <p:nvSpPr>
          <p:cNvPr id="4" name="TextBox 3">
            <a:extLst>
              <a:ext uri="{FF2B5EF4-FFF2-40B4-BE49-F238E27FC236}">
                <a16:creationId xmlns:a16="http://schemas.microsoft.com/office/drawing/2014/main" id="{4834FB01-520D-361E-F6EF-47235106EB46}"/>
              </a:ext>
            </a:extLst>
          </p:cNvPr>
          <p:cNvSpPr txBox="1"/>
          <p:nvPr/>
        </p:nvSpPr>
        <p:spPr>
          <a:xfrm>
            <a:off x="682978" y="1095022"/>
            <a:ext cx="10826044" cy="3416320"/>
          </a:xfrm>
          <a:prstGeom prst="rect">
            <a:avLst/>
          </a:prstGeom>
          <a:noFill/>
        </p:spPr>
        <p:txBody>
          <a:bodyPr wrap="square" rtlCol="0">
            <a:spAutoFit/>
          </a:bodyPr>
          <a:lstStyle/>
          <a:p>
            <a:pPr marL="285750" indent="-285750">
              <a:buFontTx/>
              <a:buChar char="-"/>
            </a:pPr>
            <a:r>
              <a:rPr lang="en-US" dirty="0"/>
              <a:t>The common objection is, ”I can’t afford this right now”, so the question could be: </a:t>
            </a:r>
          </a:p>
          <a:p>
            <a:r>
              <a:rPr lang="en-US" dirty="0"/>
              <a:t> 	What budget do you have allocated for something like this? </a:t>
            </a:r>
          </a:p>
          <a:p>
            <a:endParaRPr lang="en-US" dirty="0"/>
          </a:p>
          <a:p>
            <a:r>
              <a:rPr lang="en-US" dirty="0"/>
              <a:t>Break it down by cost per session: </a:t>
            </a:r>
          </a:p>
          <a:p>
            <a:pPr marL="285750" indent="-285750">
              <a:buFontTx/>
              <a:buChar char="-"/>
            </a:pPr>
            <a:r>
              <a:rPr lang="en-US" dirty="0"/>
              <a:t>Cost of the bottles, size of the bottle x2, divide and you reach the cost per session</a:t>
            </a:r>
          </a:p>
          <a:p>
            <a:pPr marL="285750" indent="-285750">
              <a:buFontTx/>
              <a:buChar char="-"/>
            </a:pPr>
            <a:r>
              <a:rPr lang="en-US" dirty="0"/>
              <a:t>$135/27= $5</a:t>
            </a:r>
          </a:p>
          <a:p>
            <a:pPr marL="285750" indent="-285750">
              <a:buFontTx/>
              <a:buChar char="-"/>
            </a:pPr>
            <a:r>
              <a:rPr lang="en-US" dirty="0"/>
              <a:t>1 packet= $14.50</a:t>
            </a:r>
          </a:p>
          <a:p>
            <a:pPr marL="285750" indent="-285750">
              <a:buFontTx/>
              <a:buChar char="-"/>
            </a:pPr>
            <a:r>
              <a:rPr lang="en-US" dirty="0"/>
              <a:t>$14.50 x 27= $391.50</a:t>
            </a:r>
          </a:p>
          <a:p>
            <a:pPr marL="285750" indent="-285750">
              <a:buFontTx/>
              <a:buChar char="-"/>
            </a:pPr>
            <a:r>
              <a:rPr lang="en-US" dirty="0"/>
              <a:t>$256.50 extra</a:t>
            </a:r>
          </a:p>
          <a:p>
            <a:pPr marL="285750" indent="-285750">
              <a:buFontTx/>
              <a:buChar char="-"/>
            </a:pPr>
            <a:endParaRPr lang="en-US" dirty="0"/>
          </a:p>
          <a:p>
            <a:pPr marL="285750" indent="-285750">
              <a:buFontTx/>
              <a:buChar char="-"/>
            </a:pPr>
            <a:endParaRPr lang="en-US" dirty="0"/>
          </a:p>
          <a:p>
            <a:endParaRPr lang="en-US" dirty="0"/>
          </a:p>
        </p:txBody>
      </p:sp>
      <p:pic>
        <p:nvPicPr>
          <p:cNvPr id="6" name="Picture 5" descr="Icon&#10;&#10;Description automatically generated with medium confidence">
            <a:extLst>
              <a:ext uri="{FF2B5EF4-FFF2-40B4-BE49-F238E27FC236}">
                <a16:creationId xmlns:a16="http://schemas.microsoft.com/office/drawing/2014/main" id="{A6A7AD98-0374-C047-4918-DF98B4E157A9}"/>
              </a:ext>
            </a:extLst>
          </p:cNvPr>
          <p:cNvPicPr>
            <a:picLocks noChangeAspect="1"/>
          </p:cNvPicPr>
          <p:nvPr/>
        </p:nvPicPr>
        <p:blipFill>
          <a:blip r:embed="rId5"/>
          <a:stretch>
            <a:fillRect/>
          </a:stretch>
        </p:blipFill>
        <p:spPr>
          <a:xfrm>
            <a:off x="6762045" y="2744320"/>
            <a:ext cx="4451350" cy="3534044"/>
          </a:xfrm>
          <a:prstGeom prst="rect">
            <a:avLst/>
          </a:prstGeom>
        </p:spPr>
      </p:pic>
      <p:pic>
        <p:nvPicPr>
          <p:cNvPr id="5" name="Audio 4">
            <a:hlinkClick r:id="" action="ppaction://media"/>
            <a:extLst>
              <a:ext uri="{FF2B5EF4-FFF2-40B4-BE49-F238E27FC236}">
                <a16:creationId xmlns:a16="http://schemas.microsoft.com/office/drawing/2014/main" id="{091BF0C3-3378-3C2F-249B-AB7650787FC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0386244"/>
      </p:ext>
    </p:extLst>
  </p:cSld>
  <p:clrMapOvr>
    <a:masterClrMapping/>
  </p:clrMapOvr>
  <mc:AlternateContent xmlns:mc="http://schemas.openxmlformats.org/markup-compatibility/2006">
    <mc:Choice xmlns:p14="http://schemas.microsoft.com/office/powerpoint/2010/main" Requires="p14">
      <p:transition spd="slow" p14:dur="2000" advTm="64145"/>
    </mc:Choice>
    <mc:Fallback>
      <p:transition spd="slow" advTm="641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miling at the camera&#10;&#10;Description automatically generated with medium confidence">
            <a:extLst>
              <a:ext uri="{FF2B5EF4-FFF2-40B4-BE49-F238E27FC236}">
                <a16:creationId xmlns:a16="http://schemas.microsoft.com/office/drawing/2014/main" id="{09011765-7F6B-394B-AAD5-A03E6936EEE7}"/>
              </a:ext>
            </a:extLst>
          </p:cNvPr>
          <p:cNvPicPr>
            <a:picLocks noChangeAspect="1"/>
          </p:cNvPicPr>
          <p:nvPr/>
        </p:nvPicPr>
        <p:blipFill>
          <a:blip r:embed="rId4"/>
          <a:stretch>
            <a:fillRect/>
          </a:stretch>
        </p:blipFill>
        <p:spPr>
          <a:xfrm>
            <a:off x="4733" y="0"/>
            <a:ext cx="12182534" cy="6858000"/>
          </a:xfrm>
          <a:prstGeom prst="rect">
            <a:avLst/>
          </a:prstGeom>
        </p:spPr>
      </p:pic>
      <p:sp>
        <p:nvSpPr>
          <p:cNvPr id="2" name="TextBox 1">
            <a:extLst>
              <a:ext uri="{FF2B5EF4-FFF2-40B4-BE49-F238E27FC236}">
                <a16:creationId xmlns:a16="http://schemas.microsoft.com/office/drawing/2014/main" id="{09F93307-6B32-744C-8A43-DBE523E756E9}"/>
              </a:ext>
            </a:extLst>
          </p:cNvPr>
          <p:cNvSpPr txBox="1"/>
          <p:nvPr/>
        </p:nvSpPr>
        <p:spPr>
          <a:xfrm>
            <a:off x="7808976" y="3429000"/>
            <a:ext cx="4535424" cy="1631216"/>
          </a:xfrm>
          <a:prstGeom prst="rect">
            <a:avLst/>
          </a:prstGeom>
          <a:noFill/>
        </p:spPr>
        <p:txBody>
          <a:bodyPr wrap="square" rtlCol="0">
            <a:spAutoFit/>
          </a:bodyPr>
          <a:lstStyle/>
          <a:p>
            <a:pPr algn="ctr"/>
            <a:r>
              <a:rPr lang="en-US" sz="2800" dirty="0">
                <a:solidFill>
                  <a:srgbClr val="FF40FF"/>
                </a:solidFill>
                <a:latin typeface="Bodoni 72 Book" pitchFamily="2" charset="0"/>
              </a:rPr>
              <a:t>Madeleine Harrington</a:t>
            </a:r>
          </a:p>
          <a:p>
            <a:pPr algn="ctr"/>
            <a:r>
              <a:rPr lang="en-US" sz="2400" dirty="0">
                <a:solidFill>
                  <a:srgbClr val="FF40FF"/>
                </a:solidFill>
                <a:latin typeface="Bodoni 72 Book" pitchFamily="2" charset="0"/>
              </a:rPr>
              <a:t>Digital Marketing Coordinator &amp; Product Specialist</a:t>
            </a:r>
          </a:p>
          <a:p>
            <a:pPr algn="ctr"/>
            <a:r>
              <a:rPr lang="en-US" sz="2400" dirty="0" err="1">
                <a:solidFill>
                  <a:srgbClr val="FF40FF"/>
                </a:solidFill>
                <a:latin typeface="Bodoni 72 Book" pitchFamily="2" charset="0"/>
              </a:rPr>
              <a:t>mharrington@devotedcreations.com</a:t>
            </a:r>
            <a:endParaRPr lang="en-US" sz="2400" dirty="0">
              <a:solidFill>
                <a:srgbClr val="FF40FF"/>
              </a:solidFill>
              <a:latin typeface="Bodoni 72 Book" pitchFamily="2" charset="0"/>
            </a:endParaRPr>
          </a:p>
        </p:txBody>
      </p:sp>
      <p:pic>
        <p:nvPicPr>
          <p:cNvPr id="3" name="Audio 2">
            <a:hlinkClick r:id="" action="ppaction://media"/>
            <a:extLst>
              <a:ext uri="{FF2B5EF4-FFF2-40B4-BE49-F238E27FC236}">
                <a16:creationId xmlns:a16="http://schemas.microsoft.com/office/drawing/2014/main" id="{E6E7739A-8B3B-F92D-9765-D4C200BBCE2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1121128"/>
      </p:ext>
    </p:extLst>
  </p:cSld>
  <p:clrMapOvr>
    <a:masterClrMapping/>
  </p:clrMapOvr>
  <mc:AlternateContent xmlns:mc="http://schemas.openxmlformats.org/markup-compatibility/2006">
    <mc:Choice xmlns:p14="http://schemas.microsoft.com/office/powerpoint/2010/main" Requires="p14">
      <p:transition spd="slow" p14:dur="2000" advTm="17647"/>
    </mc:Choice>
    <mc:Fallback>
      <p:transition spd="slow" advTm="176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1A0D892F-E3D2-6240-B96B-C0D270C79360}"/>
              </a:ext>
            </a:extLst>
          </p:cNvPr>
          <p:cNvPicPr>
            <a:picLocks noChangeAspect="1"/>
          </p:cNvPicPr>
          <p:nvPr/>
        </p:nvPicPr>
        <p:blipFill>
          <a:blip r:embed="rId4"/>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7F4073F4-257B-504C-9AC8-F14196713CE8}"/>
              </a:ext>
            </a:extLst>
          </p:cNvPr>
          <p:cNvSpPr>
            <a:spLocks noGrp="1"/>
          </p:cNvSpPr>
          <p:nvPr>
            <p:ph type="title"/>
          </p:nvPr>
        </p:nvSpPr>
        <p:spPr>
          <a:xfrm>
            <a:off x="838200" y="290256"/>
            <a:ext cx="10515600" cy="1325563"/>
          </a:xfrm>
        </p:spPr>
        <p:txBody>
          <a:bodyPr>
            <a:normAutofit/>
          </a:bodyPr>
          <a:lstStyle/>
          <a:p>
            <a:pPr algn="r"/>
            <a:r>
              <a:rPr lang="en-US" sz="5400" b="1" dirty="0">
                <a:solidFill>
                  <a:srgbClr val="FF40FF"/>
                </a:solidFill>
                <a:latin typeface="Bodoni 72 Oldstyle Book" pitchFamily="2" charset="0"/>
              </a:rPr>
              <a:t>Devoted Difference</a:t>
            </a:r>
          </a:p>
        </p:txBody>
      </p:sp>
      <p:sp>
        <p:nvSpPr>
          <p:cNvPr id="3" name="Content Placeholder 2">
            <a:extLst>
              <a:ext uri="{FF2B5EF4-FFF2-40B4-BE49-F238E27FC236}">
                <a16:creationId xmlns:a16="http://schemas.microsoft.com/office/drawing/2014/main" id="{979B8F2E-917E-B848-9B94-9D2F7B9C37EA}"/>
              </a:ext>
            </a:extLst>
          </p:cNvPr>
          <p:cNvSpPr>
            <a:spLocks noGrp="1"/>
          </p:cNvSpPr>
          <p:nvPr>
            <p:ph idx="1"/>
          </p:nvPr>
        </p:nvSpPr>
        <p:spPr>
          <a:xfrm>
            <a:off x="838200" y="1421588"/>
            <a:ext cx="10515600" cy="4351338"/>
          </a:xfrm>
        </p:spPr>
        <p:txBody>
          <a:bodyPr>
            <a:normAutofit/>
          </a:bodyPr>
          <a:lstStyle/>
          <a:p>
            <a:r>
              <a:rPr lang="en-US" dirty="0">
                <a:latin typeface="Bodoni 72 Oldstyle Book" pitchFamily="2" charset="0"/>
              </a:rPr>
              <a:t>True Manufacturer in the business for over 25 years</a:t>
            </a:r>
          </a:p>
          <a:p>
            <a:r>
              <a:rPr lang="en-US" dirty="0">
                <a:latin typeface="Bodoni 72 Oldstyle Book" pitchFamily="2" charset="0"/>
              </a:rPr>
              <a:t>Everything done in-house and based in Tampa, FL</a:t>
            </a:r>
          </a:p>
          <a:p>
            <a:r>
              <a:rPr lang="en-US" dirty="0">
                <a:latin typeface="Bodoni 72 Oldstyle Book" pitchFamily="2" charset="0"/>
              </a:rPr>
              <a:t>Own the plastic company that makes the bottles, packet materials</a:t>
            </a:r>
          </a:p>
          <a:p>
            <a:r>
              <a:rPr lang="en-US" dirty="0">
                <a:latin typeface="Bodoni 72 Oldstyle Book" pitchFamily="2" charset="0"/>
              </a:rPr>
              <a:t>Distribute to 70+ countries worldwide</a:t>
            </a:r>
          </a:p>
          <a:p>
            <a:r>
              <a:rPr lang="en-US" dirty="0">
                <a:latin typeface="Bodoni 72 Oldstyle Book" pitchFamily="2" charset="0"/>
              </a:rPr>
              <a:t>Focus on skincare</a:t>
            </a:r>
          </a:p>
          <a:p>
            <a:r>
              <a:rPr lang="en-US" dirty="0">
                <a:latin typeface="Bodoni 72 Oldstyle Book" pitchFamily="2" charset="0"/>
              </a:rPr>
              <a:t>Cruelty Free</a:t>
            </a:r>
          </a:p>
          <a:p>
            <a:r>
              <a:rPr lang="en-US" dirty="0">
                <a:latin typeface="Bodoni 72 Oldstyle Book" pitchFamily="2" charset="0"/>
              </a:rPr>
              <a:t>Highly sought fragrances</a:t>
            </a:r>
          </a:p>
          <a:p>
            <a:r>
              <a:rPr lang="en-US" dirty="0">
                <a:latin typeface="Bodoni 72 Oldstyle Book" pitchFamily="2" charset="0"/>
              </a:rPr>
              <a:t>First ingredient is Aloe Vera</a:t>
            </a:r>
          </a:p>
        </p:txBody>
      </p:sp>
      <p:pic>
        <p:nvPicPr>
          <p:cNvPr id="7" name="Picture 6" descr="Logo&#10;&#10;Description automatically generated">
            <a:extLst>
              <a:ext uri="{FF2B5EF4-FFF2-40B4-BE49-F238E27FC236}">
                <a16:creationId xmlns:a16="http://schemas.microsoft.com/office/drawing/2014/main" id="{B6317E84-3B50-2544-8702-31FD253C4E33}"/>
              </a:ext>
            </a:extLst>
          </p:cNvPr>
          <p:cNvPicPr>
            <a:picLocks noChangeAspect="1"/>
          </p:cNvPicPr>
          <p:nvPr/>
        </p:nvPicPr>
        <p:blipFill>
          <a:blip r:embed="rId5"/>
          <a:stretch>
            <a:fillRect/>
          </a:stretch>
        </p:blipFill>
        <p:spPr>
          <a:xfrm>
            <a:off x="7018041" y="3085352"/>
            <a:ext cx="4617934" cy="2687574"/>
          </a:xfrm>
          <a:prstGeom prst="rect">
            <a:avLst/>
          </a:prstGeom>
        </p:spPr>
      </p:pic>
      <p:pic>
        <p:nvPicPr>
          <p:cNvPr id="8" name="Audio 7">
            <a:hlinkClick r:id="" action="ppaction://media"/>
            <a:extLst>
              <a:ext uri="{FF2B5EF4-FFF2-40B4-BE49-F238E27FC236}">
                <a16:creationId xmlns:a16="http://schemas.microsoft.com/office/drawing/2014/main" id="{1277AFD8-F3AC-F18A-FD26-68B880392C1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5573215"/>
      </p:ext>
    </p:extLst>
  </p:cSld>
  <p:clrMapOvr>
    <a:masterClrMapping/>
  </p:clrMapOvr>
  <mc:AlternateContent xmlns:mc="http://schemas.openxmlformats.org/markup-compatibility/2006">
    <mc:Choice xmlns:p14="http://schemas.microsoft.com/office/powerpoint/2010/main" Requires="p14">
      <p:transition spd="slow" p14:dur="2000" advTm="111316"/>
    </mc:Choice>
    <mc:Fallback>
      <p:transition spd="slow" advTm="1113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A6A7CE-404F-134E-94AE-3F529D8871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DE1F5427-3881-9D4C-9762-EFA706AFB815}"/>
              </a:ext>
            </a:extLst>
          </p:cNvPr>
          <p:cNvPicPr>
            <a:picLocks noChangeAspect="1"/>
          </p:cNvPicPr>
          <p:nvPr/>
        </p:nvPicPr>
        <p:blipFill>
          <a:blip r:embed="rId5"/>
          <a:stretch>
            <a:fillRect/>
          </a:stretch>
        </p:blipFill>
        <p:spPr>
          <a:xfrm>
            <a:off x="8026265" y="305019"/>
            <a:ext cx="3892592" cy="1763311"/>
          </a:xfrm>
          <a:prstGeom prst="rect">
            <a:avLst/>
          </a:prstGeom>
        </p:spPr>
      </p:pic>
      <p:pic>
        <p:nvPicPr>
          <p:cNvPr id="4" name="Picture 3">
            <a:extLst>
              <a:ext uri="{FF2B5EF4-FFF2-40B4-BE49-F238E27FC236}">
                <a16:creationId xmlns:a16="http://schemas.microsoft.com/office/drawing/2014/main" id="{F22B3987-F4F4-CB46-83AA-8B916258753E}"/>
              </a:ext>
            </a:extLst>
          </p:cNvPr>
          <p:cNvPicPr>
            <a:picLocks noChangeAspect="1"/>
          </p:cNvPicPr>
          <p:nvPr/>
        </p:nvPicPr>
        <p:blipFill>
          <a:blip r:embed="rId6"/>
          <a:stretch>
            <a:fillRect/>
          </a:stretch>
        </p:blipFill>
        <p:spPr>
          <a:xfrm>
            <a:off x="7841469" y="2612097"/>
            <a:ext cx="3592258" cy="2018413"/>
          </a:xfrm>
          <a:prstGeom prst="rect">
            <a:avLst/>
          </a:prstGeom>
        </p:spPr>
      </p:pic>
      <p:pic>
        <p:nvPicPr>
          <p:cNvPr id="5" name="Picture 4">
            <a:extLst>
              <a:ext uri="{FF2B5EF4-FFF2-40B4-BE49-F238E27FC236}">
                <a16:creationId xmlns:a16="http://schemas.microsoft.com/office/drawing/2014/main" id="{05EE6145-8A88-3C4D-ADCB-3355FE91B6B8}"/>
              </a:ext>
            </a:extLst>
          </p:cNvPr>
          <p:cNvPicPr>
            <a:picLocks noChangeAspect="1"/>
          </p:cNvPicPr>
          <p:nvPr/>
        </p:nvPicPr>
        <p:blipFill>
          <a:blip r:embed="rId7"/>
          <a:stretch>
            <a:fillRect/>
          </a:stretch>
        </p:blipFill>
        <p:spPr>
          <a:xfrm>
            <a:off x="4640409" y="78080"/>
            <a:ext cx="4025615" cy="2760974"/>
          </a:xfrm>
          <a:prstGeom prst="rect">
            <a:avLst/>
          </a:prstGeom>
        </p:spPr>
      </p:pic>
      <p:pic>
        <p:nvPicPr>
          <p:cNvPr id="6" name="Picture 5">
            <a:extLst>
              <a:ext uri="{FF2B5EF4-FFF2-40B4-BE49-F238E27FC236}">
                <a16:creationId xmlns:a16="http://schemas.microsoft.com/office/drawing/2014/main" id="{E0CA1030-16D2-DF4D-BB78-5C27824342A2}"/>
              </a:ext>
            </a:extLst>
          </p:cNvPr>
          <p:cNvPicPr>
            <a:picLocks noChangeAspect="1"/>
          </p:cNvPicPr>
          <p:nvPr/>
        </p:nvPicPr>
        <p:blipFill>
          <a:blip r:embed="rId8"/>
          <a:stretch>
            <a:fillRect/>
          </a:stretch>
        </p:blipFill>
        <p:spPr>
          <a:xfrm>
            <a:off x="486749" y="2967231"/>
            <a:ext cx="5469465" cy="654073"/>
          </a:xfrm>
          <a:prstGeom prst="rect">
            <a:avLst/>
          </a:prstGeom>
        </p:spPr>
      </p:pic>
      <p:pic>
        <p:nvPicPr>
          <p:cNvPr id="7" name="Picture 6">
            <a:extLst>
              <a:ext uri="{FF2B5EF4-FFF2-40B4-BE49-F238E27FC236}">
                <a16:creationId xmlns:a16="http://schemas.microsoft.com/office/drawing/2014/main" id="{CB004517-0E19-8847-9098-6D18D7E8A772}"/>
              </a:ext>
            </a:extLst>
          </p:cNvPr>
          <p:cNvPicPr>
            <a:picLocks noChangeAspect="1"/>
          </p:cNvPicPr>
          <p:nvPr/>
        </p:nvPicPr>
        <p:blipFill>
          <a:blip r:embed="rId9"/>
          <a:stretch>
            <a:fillRect/>
          </a:stretch>
        </p:blipFill>
        <p:spPr>
          <a:xfrm>
            <a:off x="388427" y="542459"/>
            <a:ext cx="4116081" cy="1841405"/>
          </a:xfrm>
          <a:prstGeom prst="rect">
            <a:avLst/>
          </a:prstGeom>
        </p:spPr>
      </p:pic>
      <p:pic>
        <p:nvPicPr>
          <p:cNvPr id="8" name="Picture 7">
            <a:extLst>
              <a:ext uri="{FF2B5EF4-FFF2-40B4-BE49-F238E27FC236}">
                <a16:creationId xmlns:a16="http://schemas.microsoft.com/office/drawing/2014/main" id="{EF6EA5FA-1852-494C-923C-2DC4C8DE91B5}"/>
              </a:ext>
            </a:extLst>
          </p:cNvPr>
          <p:cNvPicPr>
            <a:picLocks noChangeAspect="1"/>
          </p:cNvPicPr>
          <p:nvPr/>
        </p:nvPicPr>
        <p:blipFill>
          <a:blip r:embed="rId10"/>
          <a:stretch>
            <a:fillRect/>
          </a:stretch>
        </p:blipFill>
        <p:spPr>
          <a:xfrm>
            <a:off x="293173" y="3638002"/>
            <a:ext cx="6360043" cy="1270695"/>
          </a:xfrm>
          <a:prstGeom prst="rect">
            <a:avLst/>
          </a:prstGeom>
        </p:spPr>
      </p:pic>
      <p:pic>
        <p:nvPicPr>
          <p:cNvPr id="9" name="Picture 7">
            <a:extLst>
              <a:ext uri="{FF2B5EF4-FFF2-40B4-BE49-F238E27FC236}">
                <a16:creationId xmlns:a16="http://schemas.microsoft.com/office/drawing/2014/main" id="{A138A233-F92F-2C46-96F3-36DB8A7EAE23}"/>
              </a:ext>
            </a:extLst>
          </p:cNvPr>
          <p:cNvPicPr>
            <a:picLocks noChangeAspect="1"/>
          </p:cNvPicPr>
          <p:nvPr/>
        </p:nvPicPr>
        <p:blipFill>
          <a:blip r:embed="rId11"/>
          <a:stretch>
            <a:fillRect/>
          </a:stretch>
        </p:blipFill>
        <p:spPr>
          <a:xfrm>
            <a:off x="2523955" y="4696187"/>
            <a:ext cx="2425293" cy="1466648"/>
          </a:xfrm>
          <a:prstGeom prst="rect">
            <a:avLst/>
          </a:prstGeom>
          <a:noFill/>
          <a:ln cap="flat">
            <a:noFill/>
          </a:ln>
        </p:spPr>
      </p:pic>
      <p:pic>
        <p:nvPicPr>
          <p:cNvPr id="10" name="Picture 9" descr="podz-eyewear-logo.png">
            <a:extLst>
              <a:ext uri="{FF2B5EF4-FFF2-40B4-BE49-F238E27FC236}">
                <a16:creationId xmlns:a16="http://schemas.microsoft.com/office/drawing/2014/main" id="{00A336E2-C18E-3548-81C6-3842886D0336}"/>
              </a:ext>
            </a:extLst>
          </p:cNvPr>
          <p:cNvPicPr>
            <a:picLocks noChangeAspect="1"/>
          </p:cNvPicPr>
          <p:nvPr/>
        </p:nvPicPr>
        <p:blipFill>
          <a:blip r:embed="rId12"/>
          <a:stretch>
            <a:fillRect/>
          </a:stretch>
        </p:blipFill>
        <p:spPr>
          <a:xfrm>
            <a:off x="9004718" y="4829536"/>
            <a:ext cx="2195990" cy="1199949"/>
          </a:xfrm>
          <a:prstGeom prst="rect">
            <a:avLst/>
          </a:prstGeom>
          <a:noFill/>
          <a:ln cap="flat">
            <a:noFill/>
          </a:ln>
        </p:spPr>
      </p:pic>
      <p:pic>
        <p:nvPicPr>
          <p:cNvPr id="11" name="Picture 6" descr="supersunnieslogo.png">
            <a:extLst>
              <a:ext uri="{FF2B5EF4-FFF2-40B4-BE49-F238E27FC236}">
                <a16:creationId xmlns:a16="http://schemas.microsoft.com/office/drawing/2014/main" id="{EFD8C8C1-8228-2E4D-AA86-A78E18F4181C}"/>
              </a:ext>
            </a:extLst>
          </p:cNvPr>
          <p:cNvPicPr>
            <a:picLocks noChangeAspect="1"/>
          </p:cNvPicPr>
          <p:nvPr/>
        </p:nvPicPr>
        <p:blipFill>
          <a:blip r:embed="rId13"/>
          <a:stretch>
            <a:fillRect/>
          </a:stretch>
        </p:blipFill>
        <p:spPr>
          <a:xfrm>
            <a:off x="6024268" y="4285371"/>
            <a:ext cx="2546355" cy="1897035"/>
          </a:xfrm>
          <a:prstGeom prst="rect">
            <a:avLst/>
          </a:prstGeom>
          <a:noFill/>
          <a:ln cap="flat">
            <a:noFill/>
          </a:ln>
        </p:spPr>
      </p:pic>
      <p:pic>
        <p:nvPicPr>
          <p:cNvPr id="13" name="Audio 12">
            <a:hlinkClick r:id="" action="ppaction://media"/>
            <a:extLst>
              <a:ext uri="{FF2B5EF4-FFF2-40B4-BE49-F238E27FC236}">
                <a16:creationId xmlns:a16="http://schemas.microsoft.com/office/drawing/2014/main" id="{5BEEB8EA-22A4-3AD3-F6C7-80862E1F1F85}"/>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5652633"/>
      </p:ext>
    </p:extLst>
  </p:cSld>
  <p:clrMapOvr>
    <a:masterClrMapping/>
  </p:clrMapOvr>
  <mc:AlternateContent xmlns:mc="http://schemas.openxmlformats.org/markup-compatibility/2006">
    <mc:Choice xmlns:p14="http://schemas.microsoft.com/office/powerpoint/2010/main" Requires="p14">
      <p:transition spd="slow" p14:dur="2000" advTm="14187"/>
    </mc:Choice>
    <mc:Fallback>
      <p:transition spd="slow" advTm="141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C 2020 PPT Slide - Blank Slide - NEW.jpg">
            <a:extLst>
              <a:ext uri="{FF2B5EF4-FFF2-40B4-BE49-F238E27FC236}">
                <a16:creationId xmlns:a16="http://schemas.microsoft.com/office/drawing/2014/main" id="{A0D1FF2A-B8B6-EF28-F74A-A906650C55F3}"/>
              </a:ext>
            </a:extLst>
          </p:cNvPr>
          <p:cNvPicPr>
            <a:picLocks noChangeAspect="1"/>
          </p:cNvPicPr>
          <p:nvPr/>
        </p:nvPicPr>
        <p:blipFill>
          <a:blip r:embed="rId4"/>
          <a:stretch>
            <a:fillRect/>
          </a:stretch>
        </p:blipFill>
        <p:spPr>
          <a:xfrm>
            <a:off x="11827" y="0"/>
            <a:ext cx="12180173" cy="6858000"/>
          </a:xfrm>
          <a:prstGeom prst="rect">
            <a:avLst/>
          </a:prstGeom>
          <a:noFill/>
          <a:ln cap="flat">
            <a:noFill/>
          </a:ln>
        </p:spPr>
      </p:pic>
      <p:sp>
        <p:nvSpPr>
          <p:cNvPr id="3" name="Title 1">
            <a:extLst>
              <a:ext uri="{FF2B5EF4-FFF2-40B4-BE49-F238E27FC236}">
                <a16:creationId xmlns:a16="http://schemas.microsoft.com/office/drawing/2014/main" id="{FB43025D-45C7-E5BB-AC75-EC7BBE0D647B}"/>
              </a:ext>
            </a:extLst>
          </p:cNvPr>
          <p:cNvSpPr txBox="1">
            <a:spLocks/>
          </p:cNvSpPr>
          <p:nvPr/>
        </p:nvSpPr>
        <p:spPr>
          <a:xfrm>
            <a:off x="832286" y="349086"/>
            <a:ext cx="10515600" cy="8526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FF40FF"/>
                </a:solidFill>
                <a:latin typeface="Bodoni 72 Book" pitchFamily="2" charset="0"/>
              </a:rPr>
              <a:t>Why do we use a tanning lotion?</a:t>
            </a:r>
          </a:p>
        </p:txBody>
      </p:sp>
      <p:sp>
        <p:nvSpPr>
          <p:cNvPr id="4" name="TextBox 3">
            <a:extLst>
              <a:ext uri="{FF2B5EF4-FFF2-40B4-BE49-F238E27FC236}">
                <a16:creationId xmlns:a16="http://schemas.microsoft.com/office/drawing/2014/main" id="{4D04340C-EF92-35B6-4E49-73AD45DC9C94}"/>
              </a:ext>
            </a:extLst>
          </p:cNvPr>
          <p:cNvSpPr txBox="1"/>
          <p:nvPr/>
        </p:nvSpPr>
        <p:spPr>
          <a:xfrm>
            <a:off x="524691" y="1550869"/>
            <a:ext cx="5993675" cy="3785652"/>
          </a:xfrm>
          <a:prstGeom prst="rect">
            <a:avLst/>
          </a:prstGeom>
          <a:noFill/>
        </p:spPr>
        <p:txBody>
          <a:bodyPr wrap="square" rtlCol="0">
            <a:spAutoFit/>
          </a:bodyPr>
          <a:lstStyle/>
          <a:p>
            <a:r>
              <a:rPr lang="en-US" sz="2400" b="1" dirty="0">
                <a:highlight>
                  <a:srgbClr val="FF00FF"/>
                </a:highlight>
              </a:rPr>
              <a:t>HYDRATION:</a:t>
            </a:r>
            <a:r>
              <a:rPr lang="en-US" sz="2400" dirty="0"/>
              <a:t>					</a:t>
            </a:r>
          </a:p>
          <a:p>
            <a:pPr marL="285750" indent="-285750">
              <a:buFontTx/>
              <a:buChar char="-"/>
            </a:pPr>
            <a:r>
              <a:rPr lang="en-US" sz="2400" dirty="0"/>
              <a:t>UV light needs somewhere to pull moisture from </a:t>
            </a:r>
          </a:p>
          <a:p>
            <a:pPr marL="285750" indent="-285750">
              <a:buFontTx/>
              <a:buChar char="-"/>
            </a:pPr>
            <a:r>
              <a:rPr lang="en-US" sz="2400" dirty="0"/>
              <a:t>Natural exfoliation process is 30—45 days</a:t>
            </a:r>
          </a:p>
          <a:p>
            <a:pPr marL="285750" indent="-285750">
              <a:buFontTx/>
              <a:buChar char="-"/>
            </a:pPr>
            <a:endParaRPr lang="en-US" sz="2400" dirty="0"/>
          </a:p>
          <a:p>
            <a:r>
              <a:rPr lang="en-US" sz="2400" dirty="0"/>
              <a:t>What is “tanning dry”?</a:t>
            </a:r>
          </a:p>
          <a:p>
            <a:pPr marL="285750" indent="-285750">
              <a:buFontTx/>
              <a:buChar char="-"/>
            </a:pPr>
            <a:r>
              <a:rPr lang="en-US" sz="2400" dirty="0"/>
              <a:t>Dehydrated skin speeds up exfoliation process to 5-7 days</a:t>
            </a:r>
          </a:p>
          <a:p>
            <a:pPr marL="285750" indent="-285750">
              <a:buFontTx/>
              <a:buChar char="-"/>
            </a:pPr>
            <a:r>
              <a:rPr lang="en-US" sz="2400" dirty="0"/>
              <a:t>Color won’t last as long </a:t>
            </a:r>
          </a:p>
          <a:p>
            <a:pPr marL="285750" indent="-285750">
              <a:buFontTx/>
              <a:buChar char="-"/>
            </a:pPr>
            <a:r>
              <a:rPr lang="en-US" sz="2400" dirty="0"/>
              <a:t>Wasting time and money</a:t>
            </a:r>
            <a:endParaRPr lang="en-US" dirty="0"/>
          </a:p>
        </p:txBody>
      </p:sp>
      <p:sp>
        <p:nvSpPr>
          <p:cNvPr id="5" name="TextBox 4">
            <a:extLst>
              <a:ext uri="{FF2B5EF4-FFF2-40B4-BE49-F238E27FC236}">
                <a16:creationId xmlns:a16="http://schemas.microsoft.com/office/drawing/2014/main" id="{349529B7-F0D4-0D5E-AEBC-80CEC7917E08}"/>
              </a:ext>
            </a:extLst>
          </p:cNvPr>
          <p:cNvSpPr txBox="1"/>
          <p:nvPr/>
        </p:nvSpPr>
        <p:spPr>
          <a:xfrm>
            <a:off x="7080069" y="1685109"/>
            <a:ext cx="4279645" cy="3785652"/>
          </a:xfrm>
          <a:prstGeom prst="rect">
            <a:avLst/>
          </a:prstGeom>
          <a:noFill/>
        </p:spPr>
        <p:txBody>
          <a:bodyPr wrap="square" rtlCol="0">
            <a:spAutoFit/>
          </a:bodyPr>
          <a:lstStyle/>
          <a:p>
            <a:r>
              <a:rPr lang="en-US" sz="2400" b="1" dirty="0">
                <a:highlight>
                  <a:srgbClr val="FF00FF"/>
                </a:highlight>
              </a:rPr>
              <a:t>TYROSINE: </a:t>
            </a:r>
          </a:p>
          <a:p>
            <a:pPr marL="285750" indent="-285750">
              <a:buFontTx/>
              <a:buChar char="-"/>
            </a:pPr>
            <a:r>
              <a:rPr lang="en-US" sz="2400" dirty="0"/>
              <a:t>30- 60 seconds instead of 7-10 minutes</a:t>
            </a:r>
          </a:p>
          <a:p>
            <a:pPr marL="285750" indent="-285750">
              <a:buFontTx/>
              <a:buChar char="-"/>
            </a:pPr>
            <a:r>
              <a:rPr lang="en-US" sz="2400" dirty="0"/>
              <a:t>Tyrosine stimulates your melanin activity allowing you to start tanning faster</a:t>
            </a:r>
          </a:p>
          <a:p>
            <a:pPr marL="285750" indent="-285750">
              <a:buFontTx/>
              <a:buChar char="-"/>
            </a:pPr>
            <a:r>
              <a:rPr lang="en-US" sz="2400" dirty="0"/>
              <a:t>Every product contains tyrosine </a:t>
            </a:r>
          </a:p>
          <a:p>
            <a:pPr marL="285750" indent="-285750">
              <a:buFontTx/>
              <a:buChar char="-"/>
            </a:pPr>
            <a:r>
              <a:rPr lang="en-US" sz="2400" dirty="0"/>
              <a:t>Increases results by 60%</a:t>
            </a:r>
          </a:p>
          <a:p>
            <a:pPr marL="285750" indent="-285750">
              <a:buFontTx/>
              <a:buChar char="-"/>
            </a:pPr>
            <a:endParaRPr lang="en-US" sz="2400" dirty="0"/>
          </a:p>
        </p:txBody>
      </p:sp>
      <p:pic>
        <p:nvPicPr>
          <p:cNvPr id="7" name="Audio 6">
            <a:hlinkClick r:id="" action="ppaction://media"/>
            <a:extLst>
              <a:ext uri="{FF2B5EF4-FFF2-40B4-BE49-F238E27FC236}">
                <a16:creationId xmlns:a16="http://schemas.microsoft.com/office/drawing/2014/main" id="{1A21E42E-4145-DD15-3B5E-FD568CFC56A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9518393"/>
      </p:ext>
    </p:extLst>
  </p:cSld>
  <p:clrMapOvr>
    <a:masterClrMapping/>
  </p:clrMapOvr>
  <mc:AlternateContent xmlns:mc="http://schemas.openxmlformats.org/markup-compatibility/2006">
    <mc:Choice xmlns:p14="http://schemas.microsoft.com/office/powerpoint/2010/main" Requires="p14">
      <p:transition spd="slow" p14:dur="2000" advTm="102655"/>
    </mc:Choice>
    <mc:Fallback>
      <p:transition spd="slow" advTm="1026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C 2020 PPT Slide - Blank Slide - NEW.jpg">
            <a:extLst>
              <a:ext uri="{FF2B5EF4-FFF2-40B4-BE49-F238E27FC236}">
                <a16:creationId xmlns:a16="http://schemas.microsoft.com/office/drawing/2014/main" id="{807B7E40-3B70-FCF3-62A7-497A7A5BD546}"/>
              </a:ext>
            </a:extLst>
          </p:cNvPr>
          <p:cNvPicPr>
            <a:picLocks noChangeAspect="1"/>
          </p:cNvPicPr>
          <p:nvPr/>
        </p:nvPicPr>
        <p:blipFill>
          <a:blip r:embed="rId4"/>
          <a:stretch>
            <a:fillRect/>
          </a:stretch>
        </p:blipFill>
        <p:spPr>
          <a:xfrm>
            <a:off x="11827" y="0"/>
            <a:ext cx="12180173" cy="6858000"/>
          </a:xfrm>
          <a:prstGeom prst="rect">
            <a:avLst/>
          </a:prstGeom>
          <a:noFill/>
          <a:ln cap="flat">
            <a:noFill/>
          </a:ln>
        </p:spPr>
      </p:pic>
      <p:sp>
        <p:nvSpPr>
          <p:cNvPr id="3" name="Title 1">
            <a:extLst>
              <a:ext uri="{FF2B5EF4-FFF2-40B4-BE49-F238E27FC236}">
                <a16:creationId xmlns:a16="http://schemas.microsoft.com/office/drawing/2014/main" id="{2EEC926A-536A-1A39-6B2C-846D45D7A32B}"/>
              </a:ext>
            </a:extLst>
          </p:cNvPr>
          <p:cNvSpPr txBox="1">
            <a:spLocks/>
          </p:cNvSpPr>
          <p:nvPr/>
        </p:nvSpPr>
        <p:spPr>
          <a:xfrm>
            <a:off x="293760" y="325167"/>
            <a:ext cx="10515600" cy="8526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FF40FF"/>
                </a:solidFill>
                <a:latin typeface="Bodoni 72 Book" pitchFamily="2" charset="0"/>
              </a:rPr>
              <a:t>Categories of Lotion:</a:t>
            </a:r>
          </a:p>
        </p:txBody>
      </p:sp>
      <p:sp>
        <p:nvSpPr>
          <p:cNvPr id="5" name="Oval 4">
            <a:extLst>
              <a:ext uri="{FF2B5EF4-FFF2-40B4-BE49-F238E27FC236}">
                <a16:creationId xmlns:a16="http://schemas.microsoft.com/office/drawing/2014/main" id="{29FF4DAA-B89B-8819-AAF7-AB68AB76B839}"/>
              </a:ext>
            </a:extLst>
          </p:cNvPr>
          <p:cNvSpPr/>
          <p:nvPr/>
        </p:nvSpPr>
        <p:spPr>
          <a:xfrm>
            <a:off x="1581533" y="2355729"/>
            <a:ext cx="2385222" cy="214654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62D131C-F369-9555-33AC-3DC17040AAA1}"/>
              </a:ext>
            </a:extLst>
          </p:cNvPr>
          <p:cNvSpPr/>
          <p:nvPr/>
        </p:nvSpPr>
        <p:spPr>
          <a:xfrm>
            <a:off x="4807901" y="2355729"/>
            <a:ext cx="2385222" cy="214654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06EC0CD-126B-371F-CD2A-EC27CBB28BAD}"/>
              </a:ext>
            </a:extLst>
          </p:cNvPr>
          <p:cNvSpPr/>
          <p:nvPr/>
        </p:nvSpPr>
        <p:spPr>
          <a:xfrm>
            <a:off x="7903645" y="2355729"/>
            <a:ext cx="2385222" cy="214654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91A3C76-7BA1-5D6E-5D81-E028CCB453E2}"/>
              </a:ext>
            </a:extLst>
          </p:cNvPr>
          <p:cNvSpPr txBox="1"/>
          <p:nvPr/>
        </p:nvSpPr>
        <p:spPr>
          <a:xfrm>
            <a:off x="1868758" y="3244334"/>
            <a:ext cx="1802674" cy="369332"/>
          </a:xfrm>
          <a:prstGeom prst="rect">
            <a:avLst/>
          </a:prstGeom>
          <a:noFill/>
        </p:spPr>
        <p:txBody>
          <a:bodyPr wrap="square" rtlCol="0">
            <a:spAutoFit/>
          </a:bodyPr>
          <a:lstStyle/>
          <a:p>
            <a:pPr algn="ctr"/>
            <a:r>
              <a:rPr lang="en-US" dirty="0"/>
              <a:t>Accelerators</a:t>
            </a:r>
          </a:p>
        </p:txBody>
      </p:sp>
      <p:sp>
        <p:nvSpPr>
          <p:cNvPr id="10" name="TextBox 9">
            <a:extLst>
              <a:ext uri="{FF2B5EF4-FFF2-40B4-BE49-F238E27FC236}">
                <a16:creationId xmlns:a16="http://schemas.microsoft.com/office/drawing/2014/main" id="{B3CD973A-775C-21A2-2377-FCBE73C0E114}"/>
              </a:ext>
            </a:extLst>
          </p:cNvPr>
          <p:cNvSpPr txBox="1"/>
          <p:nvPr/>
        </p:nvSpPr>
        <p:spPr>
          <a:xfrm>
            <a:off x="5099175" y="3244334"/>
            <a:ext cx="1802674" cy="369332"/>
          </a:xfrm>
          <a:prstGeom prst="rect">
            <a:avLst/>
          </a:prstGeom>
          <a:noFill/>
        </p:spPr>
        <p:txBody>
          <a:bodyPr wrap="square" rtlCol="0">
            <a:spAutoFit/>
          </a:bodyPr>
          <a:lstStyle/>
          <a:p>
            <a:pPr algn="ctr"/>
            <a:r>
              <a:rPr lang="en-US" dirty="0"/>
              <a:t>Bronzers</a:t>
            </a:r>
          </a:p>
        </p:txBody>
      </p:sp>
      <p:sp>
        <p:nvSpPr>
          <p:cNvPr id="11" name="TextBox 10">
            <a:extLst>
              <a:ext uri="{FF2B5EF4-FFF2-40B4-BE49-F238E27FC236}">
                <a16:creationId xmlns:a16="http://schemas.microsoft.com/office/drawing/2014/main" id="{4C756C5A-FB95-22CA-A181-30E04FD96100}"/>
              </a:ext>
            </a:extLst>
          </p:cNvPr>
          <p:cNvSpPr txBox="1"/>
          <p:nvPr/>
        </p:nvSpPr>
        <p:spPr>
          <a:xfrm>
            <a:off x="8194919" y="3249079"/>
            <a:ext cx="1802674" cy="369332"/>
          </a:xfrm>
          <a:prstGeom prst="rect">
            <a:avLst/>
          </a:prstGeom>
          <a:noFill/>
        </p:spPr>
        <p:txBody>
          <a:bodyPr wrap="square" rtlCol="0">
            <a:spAutoFit/>
          </a:bodyPr>
          <a:lstStyle/>
          <a:p>
            <a:pPr algn="ctr"/>
            <a:r>
              <a:rPr lang="en-US" dirty="0"/>
              <a:t>Tingles</a:t>
            </a:r>
          </a:p>
        </p:txBody>
      </p:sp>
      <p:pic>
        <p:nvPicPr>
          <p:cNvPr id="9" name="Audio 8">
            <a:hlinkClick r:id="" action="ppaction://media"/>
            <a:extLst>
              <a:ext uri="{FF2B5EF4-FFF2-40B4-BE49-F238E27FC236}">
                <a16:creationId xmlns:a16="http://schemas.microsoft.com/office/drawing/2014/main" id="{730DC5F2-D50E-443C-E88E-AF0A1E01B09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028883"/>
      </p:ext>
    </p:extLst>
  </p:cSld>
  <p:clrMapOvr>
    <a:masterClrMapping/>
  </p:clrMapOvr>
  <mc:AlternateContent xmlns:mc="http://schemas.openxmlformats.org/markup-compatibility/2006">
    <mc:Choice xmlns:p14="http://schemas.microsoft.com/office/powerpoint/2010/main" Requires="p14">
      <p:transition spd="slow" p14:dur="2000" advTm="9520"/>
    </mc:Choice>
    <mc:Fallback>
      <p:transition spd="slow" advTm="95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C 2020 PPT Slide - Blank Slide - NEW.jpg">
            <a:extLst>
              <a:ext uri="{FF2B5EF4-FFF2-40B4-BE49-F238E27FC236}">
                <a16:creationId xmlns:a16="http://schemas.microsoft.com/office/drawing/2014/main" id="{BE5E629F-A7EC-590C-965F-F0A876A76320}"/>
              </a:ext>
            </a:extLst>
          </p:cNvPr>
          <p:cNvPicPr>
            <a:picLocks noChangeAspect="1"/>
          </p:cNvPicPr>
          <p:nvPr/>
        </p:nvPicPr>
        <p:blipFill>
          <a:blip r:embed="rId4"/>
          <a:stretch>
            <a:fillRect/>
          </a:stretch>
        </p:blipFill>
        <p:spPr>
          <a:xfrm>
            <a:off x="11827" y="0"/>
            <a:ext cx="12180173" cy="6858000"/>
          </a:xfrm>
          <a:prstGeom prst="rect">
            <a:avLst/>
          </a:prstGeom>
          <a:noFill/>
          <a:ln cap="flat">
            <a:noFill/>
          </a:ln>
        </p:spPr>
      </p:pic>
      <p:sp>
        <p:nvSpPr>
          <p:cNvPr id="3" name="Title 1">
            <a:extLst>
              <a:ext uri="{FF2B5EF4-FFF2-40B4-BE49-F238E27FC236}">
                <a16:creationId xmlns:a16="http://schemas.microsoft.com/office/drawing/2014/main" id="{8B0F9761-0CBD-2B4F-5358-4A9961AABBB1}"/>
              </a:ext>
            </a:extLst>
          </p:cNvPr>
          <p:cNvSpPr txBox="1">
            <a:spLocks/>
          </p:cNvSpPr>
          <p:nvPr/>
        </p:nvSpPr>
        <p:spPr>
          <a:xfrm>
            <a:off x="293760" y="325167"/>
            <a:ext cx="10515600" cy="8526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FF40FF"/>
                </a:solidFill>
                <a:latin typeface="Bodoni 72 Book" pitchFamily="2" charset="0"/>
              </a:rPr>
              <a:t>Accelerators:</a:t>
            </a:r>
          </a:p>
        </p:txBody>
      </p:sp>
      <p:sp>
        <p:nvSpPr>
          <p:cNvPr id="4" name="TextBox 3">
            <a:extLst>
              <a:ext uri="{FF2B5EF4-FFF2-40B4-BE49-F238E27FC236}">
                <a16:creationId xmlns:a16="http://schemas.microsoft.com/office/drawing/2014/main" id="{B6CC6B9E-583D-0859-1A78-213458CFB48E}"/>
              </a:ext>
            </a:extLst>
          </p:cNvPr>
          <p:cNvSpPr txBox="1"/>
          <p:nvPr/>
        </p:nvSpPr>
        <p:spPr>
          <a:xfrm>
            <a:off x="1045029" y="1410789"/>
            <a:ext cx="9764331" cy="1200329"/>
          </a:xfrm>
          <a:prstGeom prst="rect">
            <a:avLst/>
          </a:prstGeom>
          <a:noFill/>
        </p:spPr>
        <p:txBody>
          <a:bodyPr wrap="square" rtlCol="0">
            <a:spAutoFit/>
          </a:bodyPr>
          <a:lstStyle/>
          <a:p>
            <a:r>
              <a:rPr lang="en-US" dirty="0"/>
              <a:t>Optimizer, Intensifier, pure accelerator- They all mean the same thing </a:t>
            </a:r>
          </a:p>
          <a:p>
            <a:endParaRPr lang="en-US" dirty="0"/>
          </a:p>
          <a:p>
            <a:r>
              <a:rPr lang="en-US" dirty="0"/>
              <a:t>Blends Tyrosine and moisturizers to accelerate the tan without the use of bronzers, tingle, or anything extra. </a:t>
            </a:r>
          </a:p>
        </p:txBody>
      </p:sp>
      <p:sp>
        <p:nvSpPr>
          <p:cNvPr id="5" name="TextBox 4">
            <a:extLst>
              <a:ext uri="{FF2B5EF4-FFF2-40B4-BE49-F238E27FC236}">
                <a16:creationId xmlns:a16="http://schemas.microsoft.com/office/drawing/2014/main" id="{00550622-5D55-7640-C0A7-9486FDA2A7AB}"/>
              </a:ext>
            </a:extLst>
          </p:cNvPr>
          <p:cNvSpPr txBox="1"/>
          <p:nvPr/>
        </p:nvSpPr>
        <p:spPr>
          <a:xfrm>
            <a:off x="517852" y="2844043"/>
            <a:ext cx="3683726" cy="1754326"/>
          </a:xfrm>
          <a:prstGeom prst="rect">
            <a:avLst/>
          </a:prstGeom>
          <a:noFill/>
        </p:spPr>
        <p:txBody>
          <a:bodyPr wrap="square" rtlCol="0">
            <a:spAutoFit/>
          </a:bodyPr>
          <a:lstStyle/>
          <a:p>
            <a:r>
              <a:rPr lang="en-US" b="1" u="sng" dirty="0"/>
              <a:t>Who should use them? </a:t>
            </a:r>
          </a:p>
          <a:p>
            <a:pPr marL="285750" indent="-285750">
              <a:buFontTx/>
              <a:buChar char="-"/>
            </a:pPr>
            <a:r>
              <a:rPr lang="en-US" dirty="0"/>
              <a:t>First time tanners </a:t>
            </a:r>
          </a:p>
          <a:p>
            <a:pPr marL="285750" indent="-285750">
              <a:buFontTx/>
              <a:buChar char="-"/>
            </a:pPr>
            <a:r>
              <a:rPr lang="en-US" dirty="0"/>
              <a:t>Fair skin tanners</a:t>
            </a:r>
          </a:p>
          <a:p>
            <a:pPr marL="285750" indent="-285750">
              <a:buFontTx/>
              <a:buChar char="-"/>
            </a:pPr>
            <a:r>
              <a:rPr lang="en-US" dirty="0"/>
              <a:t>Lazy lotion users</a:t>
            </a:r>
          </a:p>
          <a:p>
            <a:pPr marL="285750" indent="-285750">
              <a:buFontTx/>
              <a:buChar char="-"/>
            </a:pPr>
            <a:r>
              <a:rPr lang="en-US" dirty="0"/>
              <a:t>Indoor/ outdoor </a:t>
            </a:r>
          </a:p>
          <a:p>
            <a:pPr marL="285750" indent="-285750">
              <a:buFontTx/>
              <a:buChar char="-"/>
            </a:pPr>
            <a:r>
              <a:rPr lang="en-US" dirty="0"/>
              <a:t>ANYONE</a:t>
            </a:r>
          </a:p>
        </p:txBody>
      </p:sp>
      <p:sp>
        <p:nvSpPr>
          <p:cNvPr id="6" name="TextBox 5">
            <a:extLst>
              <a:ext uri="{FF2B5EF4-FFF2-40B4-BE49-F238E27FC236}">
                <a16:creationId xmlns:a16="http://schemas.microsoft.com/office/drawing/2014/main" id="{BB94492D-E93F-31CA-DE43-D2FAA720C4F4}"/>
              </a:ext>
            </a:extLst>
          </p:cNvPr>
          <p:cNvSpPr txBox="1"/>
          <p:nvPr/>
        </p:nvSpPr>
        <p:spPr>
          <a:xfrm>
            <a:off x="3840326" y="3203028"/>
            <a:ext cx="3422468" cy="1754326"/>
          </a:xfrm>
          <a:prstGeom prst="rect">
            <a:avLst/>
          </a:prstGeom>
          <a:noFill/>
        </p:spPr>
        <p:txBody>
          <a:bodyPr wrap="square" rtlCol="0">
            <a:spAutoFit/>
          </a:bodyPr>
          <a:lstStyle/>
          <a:p>
            <a:r>
              <a:rPr lang="en-US" dirty="0"/>
              <a:t>Instead of saying: </a:t>
            </a:r>
          </a:p>
          <a:p>
            <a:r>
              <a:rPr lang="en-US" dirty="0"/>
              <a:t>“It’s good for building your base tan”</a:t>
            </a:r>
          </a:p>
          <a:p>
            <a:r>
              <a:rPr lang="en-US" dirty="0"/>
              <a:t>”It is good for starting out/ having this be your first lotion” </a:t>
            </a:r>
          </a:p>
          <a:p>
            <a:r>
              <a:rPr lang="en-US" dirty="0"/>
              <a:t>“Doesn’t have any added color”</a:t>
            </a:r>
          </a:p>
        </p:txBody>
      </p:sp>
      <p:sp>
        <p:nvSpPr>
          <p:cNvPr id="7" name="TextBox 6">
            <a:extLst>
              <a:ext uri="{FF2B5EF4-FFF2-40B4-BE49-F238E27FC236}">
                <a16:creationId xmlns:a16="http://schemas.microsoft.com/office/drawing/2014/main" id="{299D7831-9316-6A68-FE88-C10D0817E4BD}"/>
              </a:ext>
            </a:extLst>
          </p:cNvPr>
          <p:cNvSpPr txBox="1"/>
          <p:nvPr/>
        </p:nvSpPr>
        <p:spPr>
          <a:xfrm>
            <a:off x="8743405" y="3203028"/>
            <a:ext cx="3709852" cy="1754326"/>
          </a:xfrm>
          <a:prstGeom prst="rect">
            <a:avLst/>
          </a:prstGeom>
          <a:noFill/>
        </p:spPr>
        <p:txBody>
          <a:bodyPr wrap="square" rtlCol="0">
            <a:spAutoFit/>
          </a:bodyPr>
          <a:lstStyle/>
          <a:p>
            <a:r>
              <a:rPr lang="en-US" dirty="0"/>
              <a:t>SAY THIS!</a:t>
            </a:r>
          </a:p>
          <a:p>
            <a:r>
              <a:rPr lang="en-US" dirty="0"/>
              <a:t>No Streaking </a:t>
            </a:r>
          </a:p>
          <a:p>
            <a:r>
              <a:rPr lang="en-US" dirty="0"/>
              <a:t>No staining </a:t>
            </a:r>
          </a:p>
          <a:p>
            <a:r>
              <a:rPr lang="en-US" dirty="0"/>
              <a:t>No after tan smell </a:t>
            </a:r>
          </a:p>
          <a:p>
            <a:r>
              <a:rPr lang="en-US" dirty="0"/>
              <a:t>For all skin types</a:t>
            </a:r>
          </a:p>
          <a:p>
            <a:r>
              <a:rPr lang="en-US" dirty="0"/>
              <a:t>Indoor/ outdoor use </a:t>
            </a:r>
          </a:p>
        </p:txBody>
      </p:sp>
      <p:sp>
        <p:nvSpPr>
          <p:cNvPr id="8" name="Right Arrow 7">
            <a:extLst>
              <a:ext uri="{FF2B5EF4-FFF2-40B4-BE49-F238E27FC236}">
                <a16:creationId xmlns:a16="http://schemas.microsoft.com/office/drawing/2014/main" id="{8C17F74C-E9AD-A7FE-206A-C5502DD421A9}"/>
              </a:ext>
            </a:extLst>
          </p:cNvPr>
          <p:cNvSpPr/>
          <p:nvPr/>
        </p:nvSpPr>
        <p:spPr>
          <a:xfrm>
            <a:off x="7389377" y="3872161"/>
            <a:ext cx="1219354" cy="416059"/>
          </a:xfrm>
          <a:prstGeom prst="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Audio 9">
            <a:hlinkClick r:id="" action="ppaction://media"/>
            <a:extLst>
              <a:ext uri="{FF2B5EF4-FFF2-40B4-BE49-F238E27FC236}">
                <a16:creationId xmlns:a16="http://schemas.microsoft.com/office/drawing/2014/main" id="{9FB63E57-420D-ACC9-01AB-7CE1B5275BE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4587094"/>
      </p:ext>
    </p:extLst>
  </p:cSld>
  <p:clrMapOvr>
    <a:masterClrMapping/>
  </p:clrMapOvr>
  <mc:AlternateContent xmlns:mc="http://schemas.openxmlformats.org/markup-compatibility/2006">
    <mc:Choice xmlns:p14="http://schemas.microsoft.com/office/powerpoint/2010/main" Requires="p14">
      <p:transition spd="slow" p14:dur="2000" advTm="96827"/>
    </mc:Choice>
    <mc:Fallback>
      <p:transition spd="slow" advTm="968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C 2020 PPT Slide - Blank Slide - NEW.jpg">
            <a:extLst>
              <a:ext uri="{FF2B5EF4-FFF2-40B4-BE49-F238E27FC236}">
                <a16:creationId xmlns:a16="http://schemas.microsoft.com/office/drawing/2014/main" id="{4E3976D0-5F54-C177-A986-A1B7CA8033CE}"/>
              </a:ext>
            </a:extLst>
          </p:cNvPr>
          <p:cNvPicPr>
            <a:picLocks noChangeAspect="1"/>
          </p:cNvPicPr>
          <p:nvPr/>
        </p:nvPicPr>
        <p:blipFill>
          <a:blip r:embed="rId4"/>
          <a:stretch>
            <a:fillRect/>
          </a:stretch>
        </p:blipFill>
        <p:spPr>
          <a:xfrm>
            <a:off x="0" y="9078"/>
            <a:ext cx="12180173" cy="6858000"/>
          </a:xfrm>
          <a:prstGeom prst="rect">
            <a:avLst/>
          </a:prstGeom>
          <a:noFill/>
          <a:ln cap="flat">
            <a:noFill/>
          </a:ln>
        </p:spPr>
      </p:pic>
      <p:sp>
        <p:nvSpPr>
          <p:cNvPr id="3" name="Title 1">
            <a:extLst>
              <a:ext uri="{FF2B5EF4-FFF2-40B4-BE49-F238E27FC236}">
                <a16:creationId xmlns:a16="http://schemas.microsoft.com/office/drawing/2014/main" id="{E206BEFB-5E65-381D-37B7-354D2ACC49B5}"/>
              </a:ext>
            </a:extLst>
          </p:cNvPr>
          <p:cNvSpPr txBox="1">
            <a:spLocks/>
          </p:cNvSpPr>
          <p:nvPr/>
        </p:nvSpPr>
        <p:spPr>
          <a:xfrm>
            <a:off x="293760" y="325167"/>
            <a:ext cx="10515600" cy="8526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FF40FF"/>
                </a:solidFill>
                <a:latin typeface="Bodoni 72 Book" pitchFamily="2" charset="0"/>
              </a:rPr>
              <a:t>Bronzers:</a:t>
            </a:r>
          </a:p>
        </p:txBody>
      </p:sp>
      <p:sp>
        <p:nvSpPr>
          <p:cNvPr id="4" name="TextBox 3">
            <a:extLst>
              <a:ext uri="{FF2B5EF4-FFF2-40B4-BE49-F238E27FC236}">
                <a16:creationId xmlns:a16="http://schemas.microsoft.com/office/drawing/2014/main" id="{67C5CB5C-226E-69FD-7770-F8EE3E33AE6A}"/>
              </a:ext>
            </a:extLst>
          </p:cNvPr>
          <p:cNvSpPr txBox="1"/>
          <p:nvPr/>
        </p:nvSpPr>
        <p:spPr>
          <a:xfrm>
            <a:off x="474134" y="1625600"/>
            <a:ext cx="3826934" cy="2862322"/>
          </a:xfrm>
          <a:prstGeom prst="rect">
            <a:avLst/>
          </a:prstGeom>
          <a:noFill/>
          <a:ln>
            <a:solidFill>
              <a:srgbClr val="7030A0"/>
            </a:solidFill>
          </a:ln>
        </p:spPr>
        <p:txBody>
          <a:bodyPr wrap="square" rtlCol="0">
            <a:spAutoFit/>
          </a:bodyPr>
          <a:lstStyle/>
          <a:p>
            <a:pPr algn="ctr"/>
            <a:r>
              <a:rPr lang="en-US" u="sng" dirty="0"/>
              <a:t>DHA:</a:t>
            </a:r>
          </a:p>
          <a:p>
            <a:endParaRPr lang="en-US" dirty="0"/>
          </a:p>
          <a:p>
            <a:pPr marL="285750" indent="-285750">
              <a:buFontTx/>
              <a:buChar char="-"/>
            </a:pPr>
            <a:r>
              <a:rPr lang="en-US" dirty="0"/>
              <a:t>Colorless and odorless ingredient</a:t>
            </a:r>
          </a:p>
          <a:p>
            <a:pPr marL="285750" indent="-285750">
              <a:buFontTx/>
              <a:buChar char="-"/>
            </a:pPr>
            <a:r>
              <a:rPr lang="en-US" dirty="0"/>
              <a:t>Most commonly used self-tanning agent on the market. Sunless solution, self tanning mousse etc. </a:t>
            </a:r>
          </a:p>
          <a:p>
            <a:pPr marL="285750" indent="-285750">
              <a:buFontTx/>
              <a:buChar char="-"/>
            </a:pPr>
            <a:r>
              <a:rPr lang="en-US" dirty="0"/>
              <a:t>Sunless solutions have 8-11% DHA, other products have no more than 2.5%-3%</a:t>
            </a:r>
          </a:p>
          <a:p>
            <a:pPr marL="285750" indent="-285750">
              <a:buFontTx/>
              <a:buChar char="-"/>
            </a:pPr>
            <a:r>
              <a:rPr lang="en-US" dirty="0"/>
              <a:t>Will NOT turn you orange</a:t>
            </a:r>
          </a:p>
        </p:txBody>
      </p:sp>
      <p:sp>
        <p:nvSpPr>
          <p:cNvPr id="5" name="TextBox 4">
            <a:extLst>
              <a:ext uri="{FF2B5EF4-FFF2-40B4-BE49-F238E27FC236}">
                <a16:creationId xmlns:a16="http://schemas.microsoft.com/office/drawing/2014/main" id="{A1A0B744-C02C-EC15-2CC0-6BB8A1AEC097}"/>
              </a:ext>
            </a:extLst>
          </p:cNvPr>
          <p:cNvSpPr txBox="1"/>
          <p:nvPr/>
        </p:nvSpPr>
        <p:spPr>
          <a:xfrm>
            <a:off x="4301068" y="1625600"/>
            <a:ext cx="3826934" cy="2862322"/>
          </a:xfrm>
          <a:prstGeom prst="rect">
            <a:avLst/>
          </a:prstGeom>
          <a:noFill/>
          <a:ln>
            <a:solidFill>
              <a:srgbClr val="7030A0"/>
            </a:solidFill>
          </a:ln>
        </p:spPr>
        <p:txBody>
          <a:bodyPr wrap="square" rtlCol="0">
            <a:spAutoFit/>
          </a:bodyPr>
          <a:lstStyle/>
          <a:p>
            <a:pPr algn="ctr"/>
            <a:r>
              <a:rPr lang="en-US" u="sng" dirty="0"/>
              <a:t>Natural:</a:t>
            </a:r>
          </a:p>
          <a:p>
            <a:endParaRPr lang="en-US" dirty="0"/>
          </a:p>
          <a:p>
            <a:pPr marL="285750" indent="-285750">
              <a:buFontTx/>
              <a:buChar char="-"/>
            </a:pPr>
            <a:r>
              <a:rPr lang="en-US" dirty="0"/>
              <a:t>If it grows in the ground, it will provide great color</a:t>
            </a:r>
          </a:p>
          <a:p>
            <a:pPr marL="285750" indent="-285750">
              <a:buFontTx/>
              <a:buChar char="-"/>
            </a:pPr>
            <a:r>
              <a:rPr lang="en-US" dirty="0"/>
              <a:t>Plant derived ingredients; flower extract caramel extract, carrot oil, plant extracts </a:t>
            </a:r>
          </a:p>
          <a:p>
            <a:pPr marL="285750" indent="-285750">
              <a:buFontTx/>
              <a:buChar char="-"/>
            </a:pPr>
            <a:r>
              <a:rPr lang="en-US" dirty="0"/>
              <a:t>Streak-free/ stain-free formula</a:t>
            </a:r>
          </a:p>
          <a:p>
            <a:pPr marL="285750" indent="-285750">
              <a:buFontTx/>
              <a:buChar char="-"/>
            </a:pPr>
            <a:r>
              <a:rPr lang="en-US" dirty="0"/>
              <a:t>No after tan odor, good for all skin types </a:t>
            </a:r>
          </a:p>
        </p:txBody>
      </p:sp>
      <p:sp>
        <p:nvSpPr>
          <p:cNvPr id="6" name="TextBox 5">
            <a:extLst>
              <a:ext uri="{FF2B5EF4-FFF2-40B4-BE49-F238E27FC236}">
                <a16:creationId xmlns:a16="http://schemas.microsoft.com/office/drawing/2014/main" id="{D3FBB821-2609-BC13-1EA4-F50BE87E3B64}"/>
              </a:ext>
            </a:extLst>
          </p:cNvPr>
          <p:cNvSpPr txBox="1"/>
          <p:nvPr/>
        </p:nvSpPr>
        <p:spPr>
          <a:xfrm>
            <a:off x="8128002" y="1625600"/>
            <a:ext cx="3522132" cy="2862322"/>
          </a:xfrm>
          <a:prstGeom prst="rect">
            <a:avLst/>
          </a:prstGeom>
          <a:noFill/>
          <a:ln>
            <a:solidFill>
              <a:srgbClr val="7030A0"/>
            </a:solidFill>
          </a:ln>
        </p:spPr>
        <p:txBody>
          <a:bodyPr wrap="square" rtlCol="0">
            <a:spAutoFit/>
          </a:bodyPr>
          <a:lstStyle/>
          <a:p>
            <a:pPr algn="ctr"/>
            <a:r>
              <a:rPr lang="en-US" u="sng" dirty="0"/>
              <a:t>Cosmetic:</a:t>
            </a:r>
          </a:p>
          <a:p>
            <a:endParaRPr lang="en-US" dirty="0"/>
          </a:p>
          <a:p>
            <a:pPr marL="285750" indent="-285750">
              <a:buFontTx/>
              <a:buChar char="-"/>
            </a:pPr>
            <a:r>
              <a:rPr lang="en-US" dirty="0"/>
              <a:t>Color of the lotion= makeup </a:t>
            </a:r>
          </a:p>
          <a:p>
            <a:pPr marL="285750" indent="-285750">
              <a:buFontTx/>
              <a:buChar char="-"/>
            </a:pPr>
            <a:r>
              <a:rPr lang="en-US" dirty="0"/>
              <a:t>For customers who want instant results </a:t>
            </a:r>
          </a:p>
          <a:p>
            <a:pPr marL="285750" indent="-285750">
              <a:buFontTx/>
              <a:buChar char="-"/>
            </a:pPr>
            <a:r>
              <a:rPr lang="en-US" dirty="0"/>
              <a:t>Easier to apply lotion more evenly </a:t>
            </a:r>
          </a:p>
          <a:p>
            <a:pPr marL="285750" indent="-285750">
              <a:buFontTx/>
              <a:buChar char="-"/>
            </a:pPr>
            <a:r>
              <a:rPr lang="en-US" dirty="0"/>
              <a:t>Color will wash off in shower, but doesn’t affect your tan </a:t>
            </a:r>
          </a:p>
          <a:p>
            <a:pPr marL="285750" indent="-285750">
              <a:buFontTx/>
              <a:buChar char="-"/>
            </a:pPr>
            <a:endParaRPr lang="en-US" dirty="0"/>
          </a:p>
        </p:txBody>
      </p:sp>
      <p:sp>
        <p:nvSpPr>
          <p:cNvPr id="7" name="TextBox 6">
            <a:extLst>
              <a:ext uri="{FF2B5EF4-FFF2-40B4-BE49-F238E27FC236}">
                <a16:creationId xmlns:a16="http://schemas.microsoft.com/office/drawing/2014/main" id="{4CAEB3D9-4559-145E-FBA6-E5E78014BBD8}"/>
              </a:ext>
            </a:extLst>
          </p:cNvPr>
          <p:cNvSpPr txBox="1"/>
          <p:nvPr/>
        </p:nvSpPr>
        <p:spPr>
          <a:xfrm>
            <a:off x="1639586" y="5118963"/>
            <a:ext cx="8912827" cy="369332"/>
          </a:xfrm>
          <a:prstGeom prst="rect">
            <a:avLst/>
          </a:prstGeom>
          <a:noFill/>
        </p:spPr>
        <p:txBody>
          <a:bodyPr wrap="square" rtlCol="0">
            <a:spAutoFit/>
          </a:bodyPr>
          <a:lstStyle/>
          <a:p>
            <a:r>
              <a:rPr lang="en-US" dirty="0"/>
              <a:t>*** If bottle has any type of bronzers in it, it will be indicated on the front of the bottle ***</a:t>
            </a:r>
          </a:p>
        </p:txBody>
      </p:sp>
      <p:pic>
        <p:nvPicPr>
          <p:cNvPr id="9" name="Audio 8">
            <a:hlinkClick r:id="" action="ppaction://media"/>
            <a:extLst>
              <a:ext uri="{FF2B5EF4-FFF2-40B4-BE49-F238E27FC236}">
                <a16:creationId xmlns:a16="http://schemas.microsoft.com/office/drawing/2014/main" id="{3864D945-1B4F-EABA-511B-9FB46ABABB0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463053"/>
      </p:ext>
    </p:extLst>
  </p:cSld>
  <p:clrMapOvr>
    <a:masterClrMapping/>
  </p:clrMapOvr>
  <mc:AlternateContent xmlns:mc="http://schemas.openxmlformats.org/markup-compatibility/2006">
    <mc:Choice xmlns:p14="http://schemas.microsoft.com/office/powerpoint/2010/main" Requires="p14">
      <p:transition spd="slow" p14:dur="2000" advTm="116703"/>
    </mc:Choice>
    <mc:Fallback>
      <p:transition spd="slow" advTm="116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several&#10;&#10;Description automatically generated">
            <a:extLst>
              <a:ext uri="{FF2B5EF4-FFF2-40B4-BE49-F238E27FC236}">
                <a16:creationId xmlns:a16="http://schemas.microsoft.com/office/drawing/2014/main" id="{5151B536-80CB-E74B-B835-56AE56D27D52}"/>
              </a:ext>
            </a:extLst>
          </p:cNvPr>
          <p:cNvPicPr>
            <a:picLocks noChangeAspect="1"/>
          </p:cNvPicPr>
          <p:nvPr/>
        </p:nvPicPr>
        <p:blipFill>
          <a:blip r:embed="rId5"/>
          <a:stretch>
            <a:fillRect/>
          </a:stretch>
        </p:blipFill>
        <p:spPr>
          <a:xfrm>
            <a:off x="4733" y="0"/>
            <a:ext cx="12182534" cy="6858000"/>
          </a:xfrm>
          <a:prstGeom prst="rect">
            <a:avLst/>
          </a:prstGeom>
        </p:spPr>
      </p:pic>
      <p:pic>
        <p:nvPicPr>
          <p:cNvPr id="3" name="Audio 2">
            <a:hlinkClick r:id="" action="ppaction://media"/>
            <a:extLst>
              <a:ext uri="{FF2B5EF4-FFF2-40B4-BE49-F238E27FC236}">
                <a16:creationId xmlns:a16="http://schemas.microsoft.com/office/drawing/2014/main" id="{25F280FD-73BD-ED33-7C92-2AF2E6F390E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4017179"/>
      </p:ext>
    </p:extLst>
  </p:cSld>
  <p:clrMapOvr>
    <a:masterClrMapping/>
  </p:clrMapOvr>
  <mc:AlternateContent xmlns:mc="http://schemas.openxmlformats.org/markup-compatibility/2006">
    <mc:Choice xmlns:p14="http://schemas.microsoft.com/office/powerpoint/2010/main" Requires="p14">
      <p:transition spd="slow" p14:dur="2000" advTm="12434"/>
    </mc:Choice>
    <mc:Fallback>
      <p:transition spd="slow" advTm="124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10217</TotalTime>
  <Words>2882</Words>
  <Application>Microsoft Macintosh PowerPoint</Application>
  <PresentationFormat>Widescreen</PresentationFormat>
  <Paragraphs>238</Paragraphs>
  <Slides>27</Slides>
  <Notes>1</Notes>
  <HiddenSlides>0</HiddenSlides>
  <MMClips>27</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Arial</vt:lpstr>
      <vt:lpstr>Baskerville</vt:lpstr>
      <vt:lpstr>Bodoni 72 Book</vt:lpstr>
      <vt:lpstr>Bodoni 72 Book</vt:lpstr>
      <vt:lpstr>BODONI 72 OLDSTYLE BOOK</vt:lpstr>
      <vt:lpstr>BODONI 72 OLDSTYLE BOOK</vt:lpstr>
      <vt:lpstr>Calibri</vt:lpstr>
      <vt:lpstr>Calibri Light</vt:lpstr>
      <vt:lpstr>StarSymbol</vt:lpstr>
      <vt:lpstr>Times</vt:lpstr>
      <vt:lpstr>Times New Roman</vt:lpstr>
      <vt:lpstr>Office Theme</vt:lpstr>
      <vt:lpstr>PowerPoint Presentation</vt:lpstr>
      <vt:lpstr>PowerPoint Presentation</vt:lpstr>
      <vt:lpstr>Devoted Difference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DC Accelerator™ Dark Tanning Lotion  Enriched with Argan Oils + Vitamins A &amp; 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Madeleine Harrington</cp:lastModifiedBy>
  <cp:revision>12</cp:revision>
  <dcterms:created xsi:type="dcterms:W3CDTF">2023-01-11T19:26:42Z</dcterms:created>
  <dcterms:modified xsi:type="dcterms:W3CDTF">2023-01-20T19:56:57Z</dcterms:modified>
</cp:coreProperties>
</file>